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35"/>
  </p:notesMasterIdLst>
  <p:sldIdLst>
    <p:sldId id="256" r:id="rId2"/>
    <p:sldId id="257" r:id="rId3"/>
    <p:sldId id="258" r:id="rId4"/>
    <p:sldId id="291" r:id="rId5"/>
    <p:sldId id="259" r:id="rId6"/>
    <p:sldId id="279" r:id="rId7"/>
    <p:sldId id="280" r:id="rId8"/>
    <p:sldId id="267" r:id="rId9"/>
    <p:sldId id="268" r:id="rId10"/>
    <p:sldId id="269" r:id="rId11"/>
    <p:sldId id="281" r:id="rId12"/>
    <p:sldId id="270" r:id="rId13"/>
    <p:sldId id="271" r:id="rId14"/>
    <p:sldId id="282" r:id="rId15"/>
    <p:sldId id="285" r:id="rId16"/>
    <p:sldId id="300" r:id="rId17"/>
    <p:sldId id="299" r:id="rId18"/>
    <p:sldId id="272" r:id="rId19"/>
    <p:sldId id="277" r:id="rId20"/>
    <p:sldId id="273" r:id="rId21"/>
    <p:sldId id="287" r:id="rId22"/>
    <p:sldId id="278" r:id="rId23"/>
    <p:sldId id="274" r:id="rId24"/>
    <p:sldId id="286" r:id="rId25"/>
    <p:sldId id="275" r:id="rId26"/>
    <p:sldId id="293" r:id="rId27"/>
    <p:sldId id="294" r:id="rId28"/>
    <p:sldId id="298" r:id="rId29"/>
    <p:sldId id="288" r:id="rId30"/>
    <p:sldId id="289" r:id="rId31"/>
    <p:sldId id="290" r:id="rId32"/>
    <p:sldId id="292" r:id="rId33"/>
    <p:sldId id="29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65B08482-E64A-CA4C-83E5-EE2B27C29D02}">
          <p14:sldIdLst>
            <p14:sldId id="256"/>
            <p14:sldId id="257"/>
            <p14:sldId id="258"/>
            <p14:sldId id="291"/>
            <p14:sldId id="259"/>
            <p14:sldId id="279"/>
            <p14:sldId id="280"/>
            <p14:sldId id="267"/>
            <p14:sldId id="268"/>
            <p14:sldId id="269"/>
            <p14:sldId id="281"/>
            <p14:sldId id="270"/>
            <p14:sldId id="271"/>
            <p14:sldId id="282"/>
            <p14:sldId id="285"/>
            <p14:sldId id="300"/>
            <p14:sldId id="299"/>
            <p14:sldId id="272"/>
            <p14:sldId id="277"/>
            <p14:sldId id="273"/>
            <p14:sldId id="287"/>
            <p14:sldId id="278"/>
            <p14:sldId id="274"/>
            <p14:sldId id="286"/>
            <p14:sldId id="275"/>
            <p14:sldId id="293"/>
            <p14:sldId id="294"/>
            <p14:sldId id="298"/>
          </p14:sldIdLst>
        </p14:section>
        <p14:section name="Backup Slides" id="{2DA43968-E400-48E9-83D4-732A07745491}">
          <p14:sldIdLst>
            <p14:sldId id="288"/>
            <p14:sldId id="289"/>
            <p14:sldId id="290"/>
            <p14:sldId id="292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CC7"/>
    <a:srgbClr val="0073BF"/>
    <a:srgbClr val="4472C4"/>
    <a:srgbClr val="2718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1F67B-DA21-10B7-6D2C-32D24A6FDD01}" v="15" dt="2024-12-07T21:28:43.149"/>
    <p1510:client id="{57698457-DEF1-EFB3-7E8F-D62A7E94F14D}" v="773" dt="2024-12-07T20:55:41.540"/>
    <p1510:client id="{61E17BE4-3DBB-3159-A328-F7C6E9B0C559}" v="2148" dt="2024-12-07T03:38:30.856"/>
    <p1510:client id="{7D982D04-D462-8E23-7C31-90DFAFF7F594}" v="3920" dt="2024-12-08T22:41:59.765"/>
    <p1510:client id="{8C98A1BA-79AB-2E33-C4F1-886893541AB0}" v="21" dt="2024-12-07T21:35:17.831"/>
    <p1510:client id="{921C8D3E-BE0C-D2A3-1D08-2834411CCB8F}" v="921" dt="2024-12-08T23:30:44.171"/>
    <p1510:client id="{B0D56CFA-490E-C861-9FC8-8E04D7D4C0E3}" v="1149" dt="2024-12-08T23:33:35.051"/>
    <p1510:client id="{DB4B3C1B-C8CC-9102-DACB-9BB5B24F29C6}" v="362" dt="2024-12-07T18:48:54.855"/>
    <p1510:client id="{EADEE7A8-9121-231A-94F0-5543ED41D1DB}" v="41" dt="2024-12-08T01:36:54.7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944846-D216-4A2A-BF7F-922AAF33BE51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486A54A-DA31-4576-963A-C5DFC1B33E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Times New Roman"/>
              <a:cs typeface="Times New Roman"/>
            </a:rPr>
            <a:t>Objective:</a:t>
          </a:r>
          <a:r>
            <a:rPr lang="en-US" b="0">
              <a:latin typeface="Times New Roman"/>
              <a:cs typeface="Times New Roman"/>
            </a:rPr>
            <a:t> </a:t>
          </a:r>
          <a:r>
            <a:rPr lang="en-IN" b="0">
              <a:latin typeface="Times New Roman"/>
              <a:cs typeface="Times New Roman"/>
            </a:rPr>
            <a:t>Competitor Analysis and Sales Prediction for Manufacturer 69: Strategies to Enhance Market Share in the Primal Beef Category</a:t>
          </a:r>
          <a:endParaRPr lang="en-US" b="0">
            <a:latin typeface="Times New Roman"/>
            <a:cs typeface="Times New Roman"/>
          </a:endParaRPr>
        </a:p>
      </dgm:t>
    </dgm:pt>
    <dgm:pt modelId="{A8411C17-15C5-4A24-8726-3C8AC290392A}" type="parTrans" cxnId="{8CEC76E4-CEA0-4079-933E-D735D859CC40}">
      <dgm:prSet/>
      <dgm:spPr/>
      <dgm:t>
        <a:bodyPr/>
        <a:lstStyle/>
        <a:p>
          <a:endParaRPr lang="en-US"/>
        </a:p>
      </dgm:t>
    </dgm:pt>
    <dgm:pt modelId="{F31FA4FE-E807-4E33-910A-31E2E739600C}" type="sibTrans" cxnId="{8CEC76E4-CEA0-4079-933E-D735D859CC40}">
      <dgm:prSet/>
      <dgm:spPr/>
      <dgm:t>
        <a:bodyPr/>
        <a:lstStyle/>
        <a:p>
          <a:endParaRPr lang="en-US"/>
        </a:p>
      </dgm:t>
    </dgm:pt>
    <dgm:pt modelId="{3F9B2375-A81C-4E2E-B7A3-A326BF32FF7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>
              <a:latin typeface="Times New Roman"/>
              <a:cs typeface="Times New Roman"/>
            </a:rPr>
            <a:t>Focal Brand:</a:t>
          </a:r>
          <a:r>
            <a:rPr lang="en-IN" b="0">
              <a:latin typeface="Times New Roman"/>
              <a:cs typeface="Times New Roman"/>
            </a:rPr>
            <a:t> 69; </a:t>
          </a:r>
          <a:r>
            <a:rPr lang="en-IN" b="1">
              <a:latin typeface="Times New Roman"/>
              <a:cs typeface="Times New Roman"/>
            </a:rPr>
            <a:t>Competitor</a:t>
          </a:r>
          <a:r>
            <a:rPr lang="en-IN" b="0">
              <a:latin typeface="Times New Roman"/>
              <a:cs typeface="Times New Roman"/>
            </a:rPr>
            <a:t> </a:t>
          </a:r>
          <a:r>
            <a:rPr lang="en-IN" b="1">
              <a:latin typeface="Times New Roman"/>
              <a:cs typeface="Times New Roman"/>
            </a:rPr>
            <a:t>Brands:</a:t>
          </a:r>
          <a:r>
            <a:rPr lang="en-IN" b="0">
              <a:latin typeface="Times New Roman"/>
              <a:cs typeface="Times New Roman"/>
            </a:rPr>
            <a:t> </a:t>
          </a:r>
          <a:r>
            <a:rPr lang="en-IN">
              <a:latin typeface="Times New Roman"/>
              <a:cs typeface="Times New Roman"/>
            </a:rPr>
            <a:t>2852 </a:t>
          </a:r>
          <a:r>
            <a:rPr lang="en-IN" b="0">
              <a:latin typeface="Times New Roman"/>
              <a:cs typeface="Times New Roman"/>
            </a:rPr>
            <a:t>and </a:t>
          </a:r>
          <a:r>
            <a:rPr lang="en-IN">
              <a:latin typeface="Times New Roman"/>
              <a:cs typeface="Times New Roman"/>
            </a:rPr>
            <a:t>2854</a:t>
          </a:r>
        </a:p>
      </dgm:t>
    </dgm:pt>
    <dgm:pt modelId="{7C270927-D7E4-4A17-9BF2-BE5707951F2E}" type="parTrans" cxnId="{BFCB7DCF-D1F3-431B-8F5A-CA69E14B75F5}">
      <dgm:prSet/>
      <dgm:spPr/>
      <dgm:t>
        <a:bodyPr/>
        <a:lstStyle/>
        <a:p>
          <a:endParaRPr lang="en-US"/>
        </a:p>
      </dgm:t>
    </dgm:pt>
    <dgm:pt modelId="{36C4C566-F6E6-48E9-A44D-76DAE2EFEA97}" type="sibTrans" cxnId="{BFCB7DCF-D1F3-431B-8F5A-CA69E14B75F5}">
      <dgm:prSet/>
      <dgm:spPr/>
      <dgm:t>
        <a:bodyPr/>
        <a:lstStyle/>
        <a:p>
          <a:endParaRPr lang="en-US"/>
        </a:p>
      </dgm:t>
    </dgm:pt>
    <dgm:pt modelId="{1545F22C-8616-43A0-9340-8E50894B62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Times New Roman"/>
              <a:ea typeface="Calibri"/>
              <a:cs typeface="Times New Roman"/>
            </a:rPr>
            <a:t>Business Problem</a:t>
          </a:r>
          <a:r>
            <a:rPr lang="en-US" b="1">
              <a:latin typeface="Times New Roman"/>
              <a:cs typeface="Times New Roman"/>
            </a:rPr>
            <a:t>: </a:t>
          </a:r>
          <a:r>
            <a:rPr lang="en-IN">
              <a:latin typeface="Times New Roman"/>
              <a:cs typeface="Times New Roman"/>
            </a:rPr>
            <a:t>How can Manufacturer 69 effectively enhance its market share and sales in the primal beef category while leveraging its strengths, learning from competitor strategies, and avoiding costly mistakes?</a:t>
          </a:r>
          <a:endParaRPr lang="en-US">
            <a:latin typeface="Times New Roman"/>
          </a:endParaRPr>
        </a:p>
      </dgm:t>
    </dgm:pt>
    <dgm:pt modelId="{795905FC-611F-4BFC-A498-591CDF2D5ADC}" type="parTrans" cxnId="{5A7C6D23-D755-4F21-B045-401B08A5F1FA}">
      <dgm:prSet/>
      <dgm:spPr/>
      <dgm:t>
        <a:bodyPr/>
        <a:lstStyle/>
        <a:p>
          <a:endParaRPr lang="en-US"/>
        </a:p>
      </dgm:t>
    </dgm:pt>
    <dgm:pt modelId="{6CF2833A-4E8F-4386-B589-32BDBB1B2AFA}" type="sibTrans" cxnId="{5A7C6D23-D755-4F21-B045-401B08A5F1FA}">
      <dgm:prSet/>
      <dgm:spPr/>
      <dgm:t>
        <a:bodyPr/>
        <a:lstStyle/>
        <a:p>
          <a:endParaRPr lang="en-US"/>
        </a:p>
      </dgm:t>
    </dgm:pt>
    <dgm:pt modelId="{D35B7B66-4827-4A44-9B87-C97D63F8948E}" type="pres">
      <dgm:prSet presAssocID="{61944846-D216-4A2A-BF7F-922AAF33BE51}" presName="root" presStyleCnt="0">
        <dgm:presLayoutVars>
          <dgm:dir/>
          <dgm:resizeHandles val="exact"/>
        </dgm:presLayoutVars>
      </dgm:prSet>
      <dgm:spPr/>
    </dgm:pt>
    <dgm:pt modelId="{D8BC6EFB-6292-4C84-A930-3F7C76C2974C}" type="pres">
      <dgm:prSet presAssocID="{A486A54A-DA31-4576-963A-C5DFC1B33EAA}" presName="compNode" presStyleCnt="0"/>
      <dgm:spPr/>
    </dgm:pt>
    <dgm:pt modelId="{75673CCF-2065-45A3-A8A2-4CF244850A97}" type="pres">
      <dgm:prSet presAssocID="{A486A54A-DA31-4576-963A-C5DFC1B33EAA}" presName="bgRect" presStyleLbl="bgShp" presStyleIdx="0" presStyleCnt="3"/>
      <dgm:spPr/>
    </dgm:pt>
    <dgm:pt modelId="{FCA21C2F-D4F2-4C4B-8763-0426F90B26C6}" type="pres">
      <dgm:prSet presAssocID="{A486A54A-DA31-4576-963A-C5DFC1B33EA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w"/>
        </a:ext>
      </dgm:extLst>
    </dgm:pt>
    <dgm:pt modelId="{050FE78E-9BD1-4F34-B83D-1E6C4418A693}" type="pres">
      <dgm:prSet presAssocID="{A486A54A-DA31-4576-963A-C5DFC1B33EAA}" presName="spaceRect" presStyleCnt="0"/>
      <dgm:spPr/>
    </dgm:pt>
    <dgm:pt modelId="{E329C451-74F1-4A3A-95C3-94121A9EEC11}" type="pres">
      <dgm:prSet presAssocID="{A486A54A-DA31-4576-963A-C5DFC1B33EAA}" presName="parTx" presStyleLbl="revTx" presStyleIdx="0" presStyleCnt="3">
        <dgm:presLayoutVars>
          <dgm:chMax val="0"/>
          <dgm:chPref val="0"/>
        </dgm:presLayoutVars>
      </dgm:prSet>
      <dgm:spPr/>
    </dgm:pt>
    <dgm:pt modelId="{948A36A8-D99E-459B-A7F8-DE334B71A29C}" type="pres">
      <dgm:prSet presAssocID="{F31FA4FE-E807-4E33-910A-31E2E739600C}" presName="sibTrans" presStyleCnt="0"/>
      <dgm:spPr/>
    </dgm:pt>
    <dgm:pt modelId="{EF35AC31-EB12-4720-B212-8330163B79F3}" type="pres">
      <dgm:prSet presAssocID="{3F9B2375-A81C-4E2E-B7A3-A326BF32FF74}" presName="compNode" presStyleCnt="0"/>
      <dgm:spPr/>
    </dgm:pt>
    <dgm:pt modelId="{417C06D8-A6CA-4C6A-8BFE-D75E29D29890}" type="pres">
      <dgm:prSet presAssocID="{3F9B2375-A81C-4E2E-B7A3-A326BF32FF74}" presName="bgRect" presStyleLbl="bgShp" presStyleIdx="1" presStyleCnt="3"/>
      <dgm:spPr/>
    </dgm:pt>
    <dgm:pt modelId="{65088265-FA60-417F-83D4-49184B478F88}" type="pres">
      <dgm:prSet presAssocID="{3F9B2375-A81C-4E2E-B7A3-A326BF32FF7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A950F473-B52F-4C2A-9294-DC0E0A5D09FF}" type="pres">
      <dgm:prSet presAssocID="{3F9B2375-A81C-4E2E-B7A3-A326BF32FF74}" presName="spaceRect" presStyleCnt="0"/>
      <dgm:spPr/>
    </dgm:pt>
    <dgm:pt modelId="{04B7D34D-6D22-4C61-A197-B383ED4E0667}" type="pres">
      <dgm:prSet presAssocID="{3F9B2375-A81C-4E2E-B7A3-A326BF32FF74}" presName="parTx" presStyleLbl="revTx" presStyleIdx="1" presStyleCnt="3">
        <dgm:presLayoutVars>
          <dgm:chMax val="0"/>
          <dgm:chPref val="0"/>
        </dgm:presLayoutVars>
      </dgm:prSet>
      <dgm:spPr/>
    </dgm:pt>
    <dgm:pt modelId="{CBC76B1E-10B3-4181-9173-7C188CD1E319}" type="pres">
      <dgm:prSet presAssocID="{36C4C566-F6E6-48E9-A44D-76DAE2EFEA97}" presName="sibTrans" presStyleCnt="0"/>
      <dgm:spPr/>
    </dgm:pt>
    <dgm:pt modelId="{FD4DF78F-79B5-4CD7-9F3E-9DD3E9880698}" type="pres">
      <dgm:prSet presAssocID="{1545F22C-8616-43A0-9340-8E50894B62F8}" presName="compNode" presStyleCnt="0"/>
      <dgm:spPr/>
    </dgm:pt>
    <dgm:pt modelId="{C707871E-A691-4D22-A942-60D929C7C784}" type="pres">
      <dgm:prSet presAssocID="{1545F22C-8616-43A0-9340-8E50894B62F8}" presName="bgRect" presStyleLbl="bgShp" presStyleIdx="2" presStyleCnt="3"/>
      <dgm:spPr/>
    </dgm:pt>
    <dgm:pt modelId="{577B1749-B584-4EF8-A76A-1243FFE87AB0}" type="pres">
      <dgm:prSet presAssocID="{1545F22C-8616-43A0-9340-8E50894B62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55BC9879-5F9C-4B07-AA2B-86F94BC0B91C}" type="pres">
      <dgm:prSet presAssocID="{1545F22C-8616-43A0-9340-8E50894B62F8}" presName="spaceRect" presStyleCnt="0"/>
      <dgm:spPr/>
    </dgm:pt>
    <dgm:pt modelId="{EDA32E64-AC4D-4978-AC27-ED3E579AA4EE}" type="pres">
      <dgm:prSet presAssocID="{1545F22C-8616-43A0-9340-8E50894B62F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A7C6D23-D755-4F21-B045-401B08A5F1FA}" srcId="{61944846-D216-4A2A-BF7F-922AAF33BE51}" destId="{1545F22C-8616-43A0-9340-8E50894B62F8}" srcOrd="2" destOrd="0" parTransId="{795905FC-611F-4BFC-A498-591CDF2D5ADC}" sibTransId="{6CF2833A-4E8F-4386-B589-32BDBB1B2AFA}"/>
    <dgm:cxn modelId="{369EB03B-3D39-4AE5-B7F4-77FE581B1C5E}" type="presOf" srcId="{61944846-D216-4A2A-BF7F-922AAF33BE51}" destId="{D35B7B66-4827-4A44-9B87-C97D63F8948E}" srcOrd="0" destOrd="0" presId="urn:microsoft.com/office/officeart/2018/2/layout/IconVerticalSolidList"/>
    <dgm:cxn modelId="{42F9CD48-3853-40C4-841D-ADDCFE937E34}" type="presOf" srcId="{A486A54A-DA31-4576-963A-C5DFC1B33EAA}" destId="{E329C451-74F1-4A3A-95C3-94121A9EEC11}" srcOrd="0" destOrd="0" presId="urn:microsoft.com/office/officeart/2018/2/layout/IconVerticalSolidList"/>
    <dgm:cxn modelId="{DD41954D-3106-4D8E-B6FD-129B90C7F34F}" type="presOf" srcId="{1545F22C-8616-43A0-9340-8E50894B62F8}" destId="{EDA32E64-AC4D-4978-AC27-ED3E579AA4EE}" srcOrd="0" destOrd="0" presId="urn:microsoft.com/office/officeart/2018/2/layout/IconVerticalSolidList"/>
    <dgm:cxn modelId="{BFCB7DCF-D1F3-431B-8F5A-CA69E14B75F5}" srcId="{61944846-D216-4A2A-BF7F-922AAF33BE51}" destId="{3F9B2375-A81C-4E2E-B7A3-A326BF32FF74}" srcOrd="1" destOrd="0" parTransId="{7C270927-D7E4-4A17-9BF2-BE5707951F2E}" sibTransId="{36C4C566-F6E6-48E9-A44D-76DAE2EFEA97}"/>
    <dgm:cxn modelId="{00306FE4-18E4-4EBF-B165-098001FC5161}" type="presOf" srcId="{3F9B2375-A81C-4E2E-B7A3-A326BF32FF74}" destId="{04B7D34D-6D22-4C61-A197-B383ED4E0667}" srcOrd="0" destOrd="0" presId="urn:microsoft.com/office/officeart/2018/2/layout/IconVerticalSolidList"/>
    <dgm:cxn modelId="{8CEC76E4-CEA0-4079-933E-D735D859CC40}" srcId="{61944846-D216-4A2A-BF7F-922AAF33BE51}" destId="{A486A54A-DA31-4576-963A-C5DFC1B33EAA}" srcOrd="0" destOrd="0" parTransId="{A8411C17-15C5-4A24-8726-3C8AC290392A}" sibTransId="{F31FA4FE-E807-4E33-910A-31E2E739600C}"/>
    <dgm:cxn modelId="{90A08798-073F-44D6-BC1A-33710F9C7786}" type="presParOf" srcId="{D35B7B66-4827-4A44-9B87-C97D63F8948E}" destId="{D8BC6EFB-6292-4C84-A930-3F7C76C2974C}" srcOrd="0" destOrd="0" presId="urn:microsoft.com/office/officeart/2018/2/layout/IconVerticalSolidList"/>
    <dgm:cxn modelId="{8ED4EBE0-AFF0-4888-B15B-45BD5065A010}" type="presParOf" srcId="{D8BC6EFB-6292-4C84-A930-3F7C76C2974C}" destId="{75673CCF-2065-45A3-A8A2-4CF244850A97}" srcOrd="0" destOrd="0" presId="urn:microsoft.com/office/officeart/2018/2/layout/IconVerticalSolidList"/>
    <dgm:cxn modelId="{CE868C43-4074-431E-B1FF-A706B6F74C24}" type="presParOf" srcId="{D8BC6EFB-6292-4C84-A930-3F7C76C2974C}" destId="{FCA21C2F-D4F2-4C4B-8763-0426F90B26C6}" srcOrd="1" destOrd="0" presId="urn:microsoft.com/office/officeart/2018/2/layout/IconVerticalSolidList"/>
    <dgm:cxn modelId="{80254F95-1AC7-4E90-87B3-FF28E5FA3E56}" type="presParOf" srcId="{D8BC6EFB-6292-4C84-A930-3F7C76C2974C}" destId="{050FE78E-9BD1-4F34-B83D-1E6C4418A693}" srcOrd="2" destOrd="0" presId="urn:microsoft.com/office/officeart/2018/2/layout/IconVerticalSolidList"/>
    <dgm:cxn modelId="{E8EB35EB-3150-4C53-A503-760F249C34BD}" type="presParOf" srcId="{D8BC6EFB-6292-4C84-A930-3F7C76C2974C}" destId="{E329C451-74F1-4A3A-95C3-94121A9EEC11}" srcOrd="3" destOrd="0" presId="urn:microsoft.com/office/officeart/2018/2/layout/IconVerticalSolidList"/>
    <dgm:cxn modelId="{311E6DE8-ED18-4613-BEF0-B934323303BB}" type="presParOf" srcId="{D35B7B66-4827-4A44-9B87-C97D63F8948E}" destId="{948A36A8-D99E-459B-A7F8-DE334B71A29C}" srcOrd="1" destOrd="0" presId="urn:microsoft.com/office/officeart/2018/2/layout/IconVerticalSolidList"/>
    <dgm:cxn modelId="{D2A104E9-FF01-4A08-88E7-371F3754B30A}" type="presParOf" srcId="{D35B7B66-4827-4A44-9B87-C97D63F8948E}" destId="{EF35AC31-EB12-4720-B212-8330163B79F3}" srcOrd="2" destOrd="0" presId="urn:microsoft.com/office/officeart/2018/2/layout/IconVerticalSolidList"/>
    <dgm:cxn modelId="{D86D9971-083A-4A0C-AE04-9265C0B93AEB}" type="presParOf" srcId="{EF35AC31-EB12-4720-B212-8330163B79F3}" destId="{417C06D8-A6CA-4C6A-8BFE-D75E29D29890}" srcOrd="0" destOrd="0" presId="urn:microsoft.com/office/officeart/2018/2/layout/IconVerticalSolidList"/>
    <dgm:cxn modelId="{B73386FC-0C01-4FB3-A629-0821D93F0E1F}" type="presParOf" srcId="{EF35AC31-EB12-4720-B212-8330163B79F3}" destId="{65088265-FA60-417F-83D4-49184B478F88}" srcOrd="1" destOrd="0" presId="urn:microsoft.com/office/officeart/2018/2/layout/IconVerticalSolidList"/>
    <dgm:cxn modelId="{B9647DC7-9E3B-414A-B4ED-4327564CB687}" type="presParOf" srcId="{EF35AC31-EB12-4720-B212-8330163B79F3}" destId="{A950F473-B52F-4C2A-9294-DC0E0A5D09FF}" srcOrd="2" destOrd="0" presId="urn:microsoft.com/office/officeart/2018/2/layout/IconVerticalSolidList"/>
    <dgm:cxn modelId="{59639808-C5C2-448E-A5C7-4C30BBA70BD8}" type="presParOf" srcId="{EF35AC31-EB12-4720-B212-8330163B79F3}" destId="{04B7D34D-6D22-4C61-A197-B383ED4E0667}" srcOrd="3" destOrd="0" presId="urn:microsoft.com/office/officeart/2018/2/layout/IconVerticalSolidList"/>
    <dgm:cxn modelId="{0F336398-AC7D-4D92-A69A-7AD356E7E697}" type="presParOf" srcId="{D35B7B66-4827-4A44-9B87-C97D63F8948E}" destId="{CBC76B1E-10B3-4181-9173-7C188CD1E319}" srcOrd="3" destOrd="0" presId="urn:microsoft.com/office/officeart/2018/2/layout/IconVerticalSolidList"/>
    <dgm:cxn modelId="{A1BA5E30-0469-4EED-AC56-16E52A191445}" type="presParOf" srcId="{D35B7B66-4827-4A44-9B87-C97D63F8948E}" destId="{FD4DF78F-79B5-4CD7-9F3E-9DD3E9880698}" srcOrd="4" destOrd="0" presId="urn:microsoft.com/office/officeart/2018/2/layout/IconVerticalSolidList"/>
    <dgm:cxn modelId="{D6AF0914-1952-4D2B-AC54-4DD14606F893}" type="presParOf" srcId="{FD4DF78F-79B5-4CD7-9F3E-9DD3E9880698}" destId="{C707871E-A691-4D22-A942-60D929C7C784}" srcOrd="0" destOrd="0" presId="urn:microsoft.com/office/officeart/2018/2/layout/IconVerticalSolidList"/>
    <dgm:cxn modelId="{5813CFA2-855C-41FC-A148-E468873D51C6}" type="presParOf" srcId="{FD4DF78F-79B5-4CD7-9F3E-9DD3E9880698}" destId="{577B1749-B584-4EF8-A76A-1243FFE87AB0}" srcOrd="1" destOrd="0" presId="urn:microsoft.com/office/officeart/2018/2/layout/IconVerticalSolidList"/>
    <dgm:cxn modelId="{97DD58D3-7654-4DBB-9A34-3A8F4920ED79}" type="presParOf" srcId="{FD4DF78F-79B5-4CD7-9F3E-9DD3E9880698}" destId="{55BC9879-5F9C-4B07-AA2B-86F94BC0B91C}" srcOrd="2" destOrd="0" presId="urn:microsoft.com/office/officeart/2018/2/layout/IconVerticalSolidList"/>
    <dgm:cxn modelId="{ABCFAA6C-6043-42C4-9B41-B8E2B51B0682}" type="presParOf" srcId="{FD4DF78F-79B5-4CD7-9F3E-9DD3E9880698}" destId="{EDA32E64-AC4D-4978-AC27-ED3E579AA4E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673CCF-2065-45A3-A8A2-4CF244850A97}">
      <dsp:nvSpPr>
        <dsp:cNvPr id="0" name=""/>
        <dsp:cNvSpPr/>
      </dsp:nvSpPr>
      <dsp:spPr>
        <a:xfrm>
          <a:off x="0" y="672"/>
          <a:ext cx="9952180" cy="157363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A21C2F-D4F2-4C4B-8763-0426F90B26C6}">
      <dsp:nvSpPr>
        <dsp:cNvPr id="0" name=""/>
        <dsp:cNvSpPr/>
      </dsp:nvSpPr>
      <dsp:spPr>
        <a:xfrm>
          <a:off x="476023" y="354739"/>
          <a:ext cx="865497" cy="8654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29C451-74F1-4A3A-95C3-94121A9EEC11}">
      <dsp:nvSpPr>
        <dsp:cNvPr id="0" name=""/>
        <dsp:cNvSpPr/>
      </dsp:nvSpPr>
      <dsp:spPr>
        <a:xfrm>
          <a:off x="1817544" y="672"/>
          <a:ext cx="8134636" cy="1573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543" tIns="166543" rIns="166543" bIns="16654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latin typeface="Times New Roman"/>
              <a:cs typeface="Times New Roman"/>
            </a:rPr>
            <a:t>Objective:</a:t>
          </a:r>
          <a:r>
            <a:rPr lang="en-US" sz="2200" b="0" kern="1200">
              <a:latin typeface="Times New Roman"/>
              <a:cs typeface="Times New Roman"/>
            </a:rPr>
            <a:t> </a:t>
          </a:r>
          <a:r>
            <a:rPr lang="en-IN" sz="2200" b="0" kern="1200">
              <a:latin typeface="Times New Roman"/>
              <a:cs typeface="Times New Roman"/>
            </a:rPr>
            <a:t>Competitor Analysis and Sales Prediction for Manufacturer 69: Strategies to Enhance Market Share in the Primal Beef Category</a:t>
          </a:r>
          <a:endParaRPr lang="en-US" sz="2200" b="0" kern="1200">
            <a:latin typeface="Times New Roman"/>
            <a:cs typeface="Times New Roman"/>
          </a:endParaRPr>
        </a:p>
      </dsp:txBody>
      <dsp:txXfrm>
        <a:off x="1817544" y="672"/>
        <a:ext cx="8134636" cy="1573632"/>
      </dsp:txXfrm>
    </dsp:sp>
    <dsp:sp modelId="{417C06D8-A6CA-4C6A-8BFE-D75E29D29890}">
      <dsp:nvSpPr>
        <dsp:cNvPr id="0" name=""/>
        <dsp:cNvSpPr/>
      </dsp:nvSpPr>
      <dsp:spPr>
        <a:xfrm>
          <a:off x="0" y="1967712"/>
          <a:ext cx="9952180" cy="157363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088265-FA60-417F-83D4-49184B478F88}">
      <dsp:nvSpPr>
        <dsp:cNvPr id="0" name=""/>
        <dsp:cNvSpPr/>
      </dsp:nvSpPr>
      <dsp:spPr>
        <a:xfrm>
          <a:off x="476023" y="2321779"/>
          <a:ext cx="865497" cy="8654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7D34D-6D22-4C61-A197-B383ED4E0667}">
      <dsp:nvSpPr>
        <dsp:cNvPr id="0" name=""/>
        <dsp:cNvSpPr/>
      </dsp:nvSpPr>
      <dsp:spPr>
        <a:xfrm>
          <a:off x="1817544" y="1967712"/>
          <a:ext cx="8134636" cy="1573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543" tIns="166543" rIns="166543" bIns="16654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>
              <a:latin typeface="Times New Roman"/>
              <a:cs typeface="Times New Roman"/>
            </a:rPr>
            <a:t>Focal Brand:</a:t>
          </a:r>
          <a:r>
            <a:rPr lang="en-IN" sz="2200" b="0" kern="1200">
              <a:latin typeface="Times New Roman"/>
              <a:cs typeface="Times New Roman"/>
            </a:rPr>
            <a:t> 69; </a:t>
          </a:r>
          <a:r>
            <a:rPr lang="en-IN" sz="2200" b="1" kern="1200">
              <a:latin typeface="Times New Roman"/>
              <a:cs typeface="Times New Roman"/>
            </a:rPr>
            <a:t>Competitor</a:t>
          </a:r>
          <a:r>
            <a:rPr lang="en-IN" sz="2200" b="0" kern="1200">
              <a:latin typeface="Times New Roman"/>
              <a:cs typeface="Times New Roman"/>
            </a:rPr>
            <a:t> </a:t>
          </a:r>
          <a:r>
            <a:rPr lang="en-IN" sz="2200" b="1" kern="1200">
              <a:latin typeface="Times New Roman"/>
              <a:cs typeface="Times New Roman"/>
            </a:rPr>
            <a:t>Brands:</a:t>
          </a:r>
          <a:r>
            <a:rPr lang="en-IN" sz="2200" b="0" kern="1200">
              <a:latin typeface="Times New Roman"/>
              <a:cs typeface="Times New Roman"/>
            </a:rPr>
            <a:t> </a:t>
          </a:r>
          <a:r>
            <a:rPr lang="en-IN" sz="2200" kern="1200">
              <a:latin typeface="Times New Roman"/>
              <a:cs typeface="Times New Roman"/>
            </a:rPr>
            <a:t>2852 </a:t>
          </a:r>
          <a:r>
            <a:rPr lang="en-IN" sz="2200" b="0" kern="1200">
              <a:latin typeface="Times New Roman"/>
              <a:cs typeface="Times New Roman"/>
            </a:rPr>
            <a:t>and </a:t>
          </a:r>
          <a:r>
            <a:rPr lang="en-IN" sz="2200" kern="1200">
              <a:latin typeface="Times New Roman"/>
              <a:cs typeface="Times New Roman"/>
            </a:rPr>
            <a:t>2854</a:t>
          </a:r>
        </a:p>
      </dsp:txBody>
      <dsp:txXfrm>
        <a:off x="1817544" y="1967712"/>
        <a:ext cx="8134636" cy="1573632"/>
      </dsp:txXfrm>
    </dsp:sp>
    <dsp:sp modelId="{C707871E-A691-4D22-A942-60D929C7C784}">
      <dsp:nvSpPr>
        <dsp:cNvPr id="0" name=""/>
        <dsp:cNvSpPr/>
      </dsp:nvSpPr>
      <dsp:spPr>
        <a:xfrm>
          <a:off x="0" y="3934752"/>
          <a:ext cx="9952180" cy="157363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7B1749-B584-4EF8-A76A-1243FFE87AB0}">
      <dsp:nvSpPr>
        <dsp:cNvPr id="0" name=""/>
        <dsp:cNvSpPr/>
      </dsp:nvSpPr>
      <dsp:spPr>
        <a:xfrm>
          <a:off x="476023" y="4288819"/>
          <a:ext cx="865497" cy="8654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32E64-AC4D-4978-AC27-ED3E579AA4EE}">
      <dsp:nvSpPr>
        <dsp:cNvPr id="0" name=""/>
        <dsp:cNvSpPr/>
      </dsp:nvSpPr>
      <dsp:spPr>
        <a:xfrm>
          <a:off x="1817544" y="3934752"/>
          <a:ext cx="8134636" cy="1573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543" tIns="166543" rIns="166543" bIns="16654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latin typeface="Times New Roman"/>
              <a:ea typeface="Calibri"/>
              <a:cs typeface="Times New Roman"/>
            </a:rPr>
            <a:t>Business Problem</a:t>
          </a:r>
          <a:r>
            <a:rPr lang="en-US" sz="2200" b="1" kern="1200">
              <a:latin typeface="Times New Roman"/>
              <a:cs typeface="Times New Roman"/>
            </a:rPr>
            <a:t>: </a:t>
          </a:r>
          <a:r>
            <a:rPr lang="en-IN" sz="2200" kern="1200">
              <a:latin typeface="Times New Roman"/>
              <a:cs typeface="Times New Roman"/>
            </a:rPr>
            <a:t>How can Manufacturer 69 effectively enhance its market share and sales in the primal beef category while leveraging its strengths, learning from competitor strategies, and avoiding costly mistakes?</a:t>
          </a:r>
          <a:endParaRPr lang="en-US" sz="2200" kern="1200">
            <a:latin typeface="Times New Roman"/>
          </a:endParaRPr>
        </a:p>
      </dsp:txBody>
      <dsp:txXfrm>
        <a:off x="1817544" y="3934752"/>
        <a:ext cx="8134636" cy="15736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F4211-6954-3A43-931F-50BFE8095BE9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31D2B-2EED-4741-916B-2C797307F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82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31D2B-2EED-4741-916B-2C797307FC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94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955CA-1F7C-DC3E-B4E0-A991B1CA3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A709F-1315-47BD-B458-11326C854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662CAF-AE95-D289-7826-DFAEDFDA8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08B7B-DB5F-7062-DA2D-6CEDD827F2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31D2B-2EED-4741-916B-2C797307FC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63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248FB-A0B9-0212-C16B-6AA640EF2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6A77AF-876C-070F-A6C1-66D48973D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635DD3-152E-46CB-AAB5-A5414EA87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51BE6-3920-AA13-AF32-DF8FAF473C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31D2B-2EED-4741-916B-2C797307FC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83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DFD9C-759D-9FBB-C42F-63CBBEB5B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5CAAD1-C436-498B-DD3C-64DC54A5BD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4CB9FC-DBEC-3245-DF61-C26A4E0B61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8B189-93B2-50D7-A80D-85A75B44BE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31D2B-2EED-4741-916B-2C797307FC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33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E1473-CC60-11D3-B6FB-4957B1499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09E7AC-DA04-29DF-1E06-9389699DE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E9519C-31D3-B3A4-4F44-C12C36DFF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D176F-B49C-354C-51CD-651E28E6B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31D2B-2EED-4741-916B-2C797307FC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09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E1473-CC60-11D3-B6FB-4957B1499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09E7AC-DA04-29DF-1E06-9389699DE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E9519C-31D3-B3A4-4F44-C12C36DFF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D176F-B49C-354C-51CD-651E28E6B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31D2B-2EED-4741-916B-2C797307FC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33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C5F4E-1212-F244-042F-BF4DB6375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EBD92-9997-430E-CD67-6DC0858C01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29957D-5C9B-B963-D51F-E1283237E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91E5A-5BF9-AE69-6759-720C146109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31D2B-2EED-4741-916B-2C797307FC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91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9BE5D-B54B-0C32-33AF-32F0ACCB8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92D7A-E388-3A90-BB0E-5979D98AC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7D4D27-AE3C-2F21-E837-43F5535DD1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8226C-B852-0F50-5539-66C5790403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31D2B-2EED-4741-916B-2C797307FCE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24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9BE5D-B54B-0C32-33AF-32F0ACCB8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92D7A-E388-3A90-BB0E-5979D98AC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7D4D27-AE3C-2F21-E837-43F5535DD1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8226C-B852-0F50-5539-66C5790403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31D2B-2EED-4741-916B-2C797307FC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34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50EB4-800C-6CBF-0D2A-13FC08AD3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019A39-D1B6-E06C-5ABB-0013393961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A4B176-4F25-3E76-246D-9C502B907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D6014-16BA-DAD0-6A73-1DF07E3F05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31D2B-2EED-4741-916B-2C797307FCE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48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50EB4-800C-6CBF-0D2A-13FC08AD3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019A39-D1B6-E06C-5ABB-0013393961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A4B176-4F25-3E76-246D-9C502B907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D6014-16BA-DAD0-6A73-1DF07E3F05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31D2B-2EED-4741-916B-2C797307FCE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51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31D2B-2EED-4741-916B-2C797307FC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80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50EB4-800C-6CBF-0D2A-13FC08AD3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019A39-D1B6-E06C-5ABB-0013393961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A4B176-4F25-3E76-246D-9C502B907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D6014-16BA-DAD0-6A73-1DF07E3F05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31D2B-2EED-4741-916B-2C797307FCE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621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ED98F-C2F8-489D-0733-E3858BF3B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31BD-E30C-45B2-E64A-9A7752AF9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3766FB-88B9-F43C-005D-738423CAF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BF44D-51D0-68E7-0A0E-BC0E43D2E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31D2B-2EED-4741-916B-2C797307FCE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91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ED98F-C2F8-489D-0733-E3858BF3B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31BD-E30C-45B2-E64A-9A7752AF9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3766FB-88B9-F43C-005D-738423CAF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BF44D-51D0-68E7-0A0E-BC0E43D2E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31D2B-2EED-4741-916B-2C797307FCE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02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ED98F-C2F8-489D-0733-E3858BF3B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31BD-E30C-45B2-E64A-9A7752AF9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3766FB-88B9-F43C-005D-738423CAF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BF44D-51D0-68E7-0A0E-BC0E43D2E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31D2B-2EED-4741-916B-2C797307FCE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5153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ED98F-C2F8-489D-0733-E3858BF3B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31BD-E30C-45B2-E64A-9A7752AF9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3766FB-88B9-F43C-005D-738423CAF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BF44D-51D0-68E7-0A0E-BC0E43D2E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31D2B-2EED-4741-916B-2C797307FCE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7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ED98F-C2F8-489D-0733-E3858BF3B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31BD-E30C-45B2-E64A-9A7752AF9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3766FB-88B9-F43C-005D-738423CAF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BF44D-51D0-68E7-0A0E-BC0E43D2E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31D2B-2EED-4741-916B-2C797307FCE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3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55686-50C7-47F9-79CF-D142758E4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3A071B-E2F1-631E-5BAB-60C0370C9A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6E44E7-2B12-BC52-AE01-D6B6FAE48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86745-6240-4D32-741F-444FAC745D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31D2B-2EED-4741-916B-2C797307FC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51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55686-50C7-47F9-79CF-D142758E4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3A071B-E2F1-631E-5BAB-60C0370C9A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6E44E7-2B12-BC52-AE01-D6B6FAE48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86745-6240-4D32-741F-444FAC745D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31D2B-2EED-4741-916B-2C797307FC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5DA0A-F291-201F-2FFC-C6181C468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AC6EBC-E962-A4D4-0CA8-11B085EA47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150D9-A336-8E44-9D4A-572B75873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A9BC8-114D-D7E6-FFEF-EBAF488B92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31D2B-2EED-4741-916B-2C797307FC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21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955CA-1F7C-DC3E-B4E0-A991B1CA3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A709F-1315-47BD-B458-11326C854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662CAF-AE95-D289-7826-DFAEDFDA8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08B7B-DB5F-7062-DA2D-6CEDD827F2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31D2B-2EED-4741-916B-2C797307FC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45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955CA-1F7C-DC3E-B4E0-A991B1CA3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A709F-1315-47BD-B458-11326C854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662CAF-AE95-D289-7826-DFAEDFDA8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08B7B-DB5F-7062-DA2D-6CEDD827F2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31D2B-2EED-4741-916B-2C797307FC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58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955CA-1F7C-DC3E-B4E0-A991B1CA3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A709F-1315-47BD-B458-11326C854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662CAF-AE95-D289-7826-DFAEDFDA8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08B7B-DB5F-7062-DA2D-6CEDD827F2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31D2B-2EED-4741-916B-2C797307FC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955CA-1F7C-DC3E-B4E0-A991B1CA3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A709F-1315-47BD-B458-11326C854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662CAF-AE95-D289-7826-DFAEDFDA8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08B7B-DB5F-7062-DA2D-6CEDD827F2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31D2B-2EED-4741-916B-2C797307FC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35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4701464"/>
            <a:ext cx="8952782" cy="1204036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952500"/>
            <a:ext cx="8952781" cy="3748824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1116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91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8334" y="952499"/>
            <a:ext cx="2051165" cy="4953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952499"/>
            <a:ext cx="8235834" cy="4953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1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0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18211"/>
            <a:ext cx="8412190" cy="394438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908858"/>
            <a:ext cx="8412192" cy="67610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21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260121"/>
            <a:ext cx="4350026" cy="3656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574" y="2260120"/>
            <a:ext cx="4350025" cy="3656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01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66788"/>
            <a:ext cx="10059988" cy="10517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018581"/>
            <a:ext cx="4350027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774756"/>
            <a:ext cx="4350027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6572" y="2018581"/>
            <a:ext cx="4350028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6572" y="2774756"/>
            <a:ext cx="4350028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657975" y="2625552"/>
            <a:ext cx="42386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403684" y="2625552"/>
            <a:ext cx="42417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087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91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54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6484"/>
            <a:ext cx="3932237" cy="2122516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12026"/>
            <a:ext cx="5143500" cy="456565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28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7185"/>
            <a:ext cx="3932237" cy="2121813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57702" y="1307186"/>
            <a:ext cx="5038898" cy="45983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76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42963"/>
            <a:ext cx="9601200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262188"/>
            <a:ext cx="9601200" cy="3643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5DBDDF98-C922-483F-97E9-3E76B0201B42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810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29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7548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949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nago.com/es/academy/importance-of-research-ethics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40DC611-43CC-753C-B002-A2D013464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1BC325F-3509-0B2D-86A7-3E997BB86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utting board with different types of meat&#10;&#10;Description automatically generated">
            <a:extLst>
              <a:ext uri="{FF2B5EF4-FFF2-40B4-BE49-F238E27FC236}">
                <a16:creationId xmlns:a16="http://schemas.microsoft.com/office/drawing/2014/main" id="{D28C19E9-5279-4860-0C91-8186604141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461" r="2" b="7521"/>
          <a:stretch/>
        </p:blipFill>
        <p:spPr>
          <a:xfrm>
            <a:off x="20" y="10"/>
            <a:ext cx="75346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28383A-01F1-5D64-3C81-F35C7874D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947" y="2485051"/>
            <a:ext cx="4988104" cy="2292169"/>
          </a:xfrm>
          <a:noFill/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US" sz="3000" b="1" dirty="0">
                <a:solidFill>
                  <a:srgbClr val="FFFFFF"/>
                </a:solidFill>
              </a:rPr>
              <a:t>MGMT 68700</a:t>
            </a:r>
            <a:br>
              <a:rPr lang="en-US" sz="3000" b="1" dirty="0"/>
            </a:br>
            <a:r>
              <a:rPr lang="en-US" sz="3000" b="1" dirty="0">
                <a:solidFill>
                  <a:srgbClr val="FFFFFF"/>
                </a:solidFill>
              </a:rPr>
              <a:t>ai for business decisions</a:t>
            </a:r>
            <a:br>
              <a:rPr lang="en-US" sz="3000" b="1" dirty="0">
                <a:solidFill>
                  <a:srgbClr val="FFFFFF"/>
                </a:solidFill>
              </a:rPr>
            </a:br>
            <a:r>
              <a:rPr lang="en-US" sz="3000" b="1" dirty="0">
                <a:solidFill>
                  <a:srgbClr val="FFFFFF"/>
                </a:solidFill>
              </a:rPr>
              <a:t>Team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CF05DF-6A6D-7695-D79E-633905748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159" y="4692831"/>
            <a:ext cx="4722983" cy="628241"/>
          </a:xfrm>
          <a:noFill/>
        </p:spPr>
        <p:txBody>
          <a:bodyPr anchor="t">
            <a:norm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Analyzing Primal Beef Market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2501" y="952500"/>
            <a:ext cx="5592908" cy="495300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12402 w 9985794"/>
              <a:gd name="connsiteY0" fmla="*/ 1804410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12402" y="1804410"/>
                </a:moveTo>
                <a:lnTo>
                  <a:pt x="0" y="0"/>
                </a:ln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85EDD6-1483-11DA-0E0F-25113D0818B0}"/>
              </a:ext>
            </a:extLst>
          </p:cNvPr>
          <p:cNvSpPr/>
          <p:nvPr/>
        </p:nvSpPr>
        <p:spPr>
          <a:xfrm>
            <a:off x="7534815" y="487"/>
            <a:ext cx="4640306" cy="68637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13BB3F-037F-54FF-49B3-76B7041892AD}"/>
              </a:ext>
            </a:extLst>
          </p:cNvPr>
          <p:cNvSpPr/>
          <p:nvPr/>
        </p:nvSpPr>
        <p:spPr>
          <a:xfrm>
            <a:off x="7526310" y="0"/>
            <a:ext cx="4671936" cy="6864245"/>
          </a:xfrm>
          <a:prstGeom prst="rect">
            <a:avLst/>
          </a:prstGeom>
          <a:solidFill>
            <a:srgbClr val="415CC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unnhumby (@dunnhumby) / X">
            <a:extLst>
              <a:ext uri="{FF2B5EF4-FFF2-40B4-BE49-F238E27FC236}">
                <a16:creationId xmlns:a16="http://schemas.microsoft.com/office/drawing/2014/main" id="{F72DDA53-FAB9-1CAE-E396-0E47A906A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867" y="1689911"/>
            <a:ext cx="4504987" cy="3483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66081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BA9A3-3325-522B-9A8A-86980475F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D846-173C-78DD-973D-4D34D7273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26" y="-369679"/>
            <a:ext cx="9601200" cy="1309687"/>
          </a:xfrm>
        </p:spPr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8AD42-3112-A172-F484-821DE96FD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4181" y="568577"/>
            <a:ext cx="3308772" cy="518994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just">
              <a:buAutoNum type="arabicPeriod"/>
            </a:pPr>
            <a:r>
              <a:rPr lang="en-IN" sz="1700" b="1">
                <a:latin typeface="Times New Roman"/>
                <a:ea typeface="+mn-lt"/>
                <a:cs typeface="Times New Roman"/>
              </a:rPr>
              <a:t>Handling Missing Data: </a:t>
            </a:r>
            <a:r>
              <a:rPr lang="en-IN" sz="1700">
                <a:latin typeface="Times New Roman"/>
                <a:ea typeface="+mn-lt"/>
                <a:cs typeface="Times New Roman"/>
              </a:rPr>
              <a:t>Appropriately imputed missing values in the dataset to ensure data integrity.</a:t>
            </a:r>
            <a:endParaRPr lang="en-US" sz="1700">
              <a:latin typeface="Times New Roman"/>
              <a:cs typeface="Times New Roman"/>
            </a:endParaRPr>
          </a:p>
          <a:p>
            <a:pPr marL="342900" indent="-342900" algn="just">
              <a:buAutoNum type="arabicPeriod"/>
            </a:pPr>
            <a:r>
              <a:rPr lang="en-IN" sz="1700" b="1">
                <a:latin typeface="Times New Roman"/>
                <a:ea typeface="+mn-lt"/>
                <a:cs typeface="+mn-lt"/>
              </a:rPr>
              <a:t>Feature Engineering:</a:t>
            </a:r>
            <a:r>
              <a:rPr lang="en-IN" sz="1700">
                <a:latin typeface="Times New Roman"/>
                <a:ea typeface="+mn-lt"/>
                <a:cs typeface="+mn-lt"/>
              </a:rPr>
              <a:t>  Created dummy variables for categorical columns, including `age group`, `Homeowner </a:t>
            </a:r>
            <a:r>
              <a:rPr lang="en-IN" sz="1700" err="1">
                <a:latin typeface="Times New Roman"/>
                <a:ea typeface="+mn-lt"/>
                <a:cs typeface="+mn-lt"/>
              </a:rPr>
              <a:t>Desc</a:t>
            </a:r>
            <a:r>
              <a:rPr lang="en-IN" sz="1700">
                <a:latin typeface="Times New Roman"/>
                <a:ea typeface="+mn-lt"/>
                <a:cs typeface="+mn-lt"/>
              </a:rPr>
              <a:t>`, `mailer`, and `display`, to enable model compatibility.</a:t>
            </a:r>
            <a:endParaRPr lang="en-IN" sz="1700">
              <a:latin typeface="Times New Roman"/>
              <a:cs typeface="Times New Roman"/>
            </a:endParaRPr>
          </a:p>
          <a:p>
            <a:pPr marL="342900" indent="-342900" algn="just">
              <a:buAutoNum type="arabicPeriod"/>
            </a:pPr>
            <a:r>
              <a:rPr lang="en-IN" sz="1700" b="1">
                <a:latin typeface="Times New Roman"/>
                <a:ea typeface="+mn-lt"/>
                <a:cs typeface="+mn-lt"/>
              </a:rPr>
              <a:t>Multicollinearity Analysis:</a:t>
            </a:r>
            <a:r>
              <a:rPr lang="en-IN" sz="1700">
                <a:latin typeface="Times New Roman"/>
                <a:ea typeface="+mn-lt"/>
                <a:cs typeface="+mn-lt"/>
              </a:rPr>
              <a:t> Assessed multicollinearity between columns by calculating the variance inflation factor (VIF) and addressing highly correlated features to reduce redundancy.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50C9E-A299-FAAE-F2D2-8E69B990FA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340"/>
          <a:stretch/>
        </p:blipFill>
        <p:spPr>
          <a:xfrm>
            <a:off x="311331" y="753486"/>
            <a:ext cx="8234569" cy="5809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dunnhumby (@dunnhumby) / X">
            <a:extLst>
              <a:ext uri="{FF2B5EF4-FFF2-40B4-BE49-F238E27FC236}">
                <a16:creationId xmlns:a16="http://schemas.microsoft.com/office/drawing/2014/main" id="{6D4C1663-A792-5C3F-28B2-16B2BAE1B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3293" y="5861995"/>
            <a:ext cx="997626" cy="9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6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BA9A3-3325-522B-9A8A-86980475F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D846-173C-78DD-973D-4D34D7273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52" y="-384208"/>
            <a:ext cx="9601200" cy="1309687"/>
          </a:xfrm>
        </p:spPr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8AD42-3112-A172-F484-821DE96FD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852" y="556349"/>
            <a:ext cx="9601200" cy="52816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IN" b="1">
                <a:latin typeface="Times New Roman"/>
                <a:cs typeface="Times New Roman"/>
              </a:rPr>
              <a:t>4. Interaction Terms:</a:t>
            </a:r>
            <a:r>
              <a:rPr lang="en-IN">
                <a:latin typeface="Times New Roman"/>
                <a:cs typeface="Times New Roman"/>
              </a:rPr>
              <a:t> Added interaction terms for highly correlated variables to capture complex relationships and plotted an updated correlation matrix to verify the improvements. For instance,</a:t>
            </a:r>
            <a:endParaRPr lang="en-US">
              <a:latin typeface="Times New Roman"/>
              <a:cs typeface="Times New Roman"/>
            </a:endParaRPr>
          </a:p>
          <a:p>
            <a:pPr marL="532130" lvl="1" indent="-285750" algn="just"/>
            <a:r>
              <a:rPr lang="en-IN" b="1">
                <a:latin typeface="Times New Roman"/>
                <a:cs typeface="Times New Roman"/>
              </a:rPr>
              <a:t>quarterly sales coupon influence = quarterly sales * quarterly coupon count</a:t>
            </a:r>
          </a:p>
          <a:p>
            <a:pPr marL="532130" lvl="1" indent="-285750" algn="just"/>
            <a:r>
              <a:rPr lang="en-IN" b="1">
                <a:latin typeface="Times New Roman"/>
                <a:cs typeface="Times New Roman"/>
              </a:rPr>
              <a:t>quarterly sales market synergy = quarterly sales * quarterly market share</a:t>
            </a:r>
          </a:p>
          <a:p>
            <a:pPr marL="532130" lvl="1" indent="-285750" algn="just"/>
            <a:r>
              <a:rPr lang="en-IN" b="1">
                <a:latin typeface="Times New Roman"/>
                <a:cs typeface="Times New Roman"/>
              </a:rPr>
              <a:t>quarterly coupon redeemed influence = quarterly coupon count * quarterly redeemed coupon count</a:t>
            </a:r>
          </a:p>
          <a:p>
            <a:pPr marL="0" indent="0" algn="just">
              <a:buNone/>
            </a:pPr>
            <a:r>
              <a:rPr lang="en-IN" b="1">
                <a:latin typeface="Times New Roman"/>
                <a:cs typeface="Times New Roman"/>
              </a:rPr>
              <a:t>5. Transformation: </a:t>
            </a:r>
            <a:r>
              <a:rPr lang="en-IN">
                <a:latin typeface="Times New Roman"/>
                <a:cs typeface="Times New Roman"/>
              </a:rPr>
              <a:t>Checked column distributions and applied transformations (log/sqrt) to normalize skewed columns.</a:t>
            </a:r>
          </a:p>
        </p:txBody>
      </p:sp>
      <p:pic>
        <p:nvPicPr>
          <p:cNvPr id="4" name="Picture 3" descr="A graph of a distribution of sales&#10;&#10;Description automatically generated">
            <a:extLst>
              <a:ext uri="{FF2B5EF4-FFF2-40B4-BE49-F238E27FC236}">
                <a16:creationId xmlns:a16="http://schemas.microsoft.com/office/drawing/2014/main" id="{C6046E1D-3714-5E88-CC5A-B622C49FD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56" y="3170648"/>
            <a:ext cx="4867139" cy="3456518"/>
          </a:xfrm>
          <a:prstGeom prst="rect">
            <a:avLst/>
          </a:prstGeom>
        </p:spPr>
      </p:pic>
      <p:pic>
        <p:nvPicPr>
          <p:cNvPr id="5" name="Picture 4" descr="A graph of sales&#10;&#10;Description automatically generated">
            <a:extLst>
              <a:ext uri="{FF2B5EF4-FFF2-40B4-BE49-F238E27FC236}">
                <a16:creationId xmlns:a16="http://schemas.microsoft.com/office/drawing/2014/main" id="{2B3843E2-9F71-0D07-7C2D-E64A204835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656" r="980" b="-584"/>
          <a:stretch/>
        </p:blipFill>
        <p:spPr>
          <a:xfrm>
            <a:off x="6077056" y="3166895"/>
            <a:ext cx="4820931" cy="3470123"/>
          </a:xfrm>
          <a:prstGeom prst="rect">
            <a:avLst/>
          </a:prstGeom>
        </p:spPr>
      </p:pic>
      <p:pic>
        <p:nvPicPr>
          <p:cNvPr id="7" name="Picture 6" descr="dunnhumby (@dunnhumby) / X">
            <a:extLst>
              <a:ext uri="{FF2B5EF4-FFF2-40B4-BE49-F238E27FC236}">
                <a16:creationId xmlns:a16="http://schemas.microsoft.com/office/drawing/2014/main" id="{1FE62FDF-93DC-4F87-95FE-0DB38F6BE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3293" y="5861995"/>
            <a:ext cx="997626" cy="9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06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CDE28-730D-7A14-7255-28A188DC8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FE63-77A8-09D5-54DE-CBAD3A6E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56" y="-287545"/>
            <a:ext cx="9601200" cy="1309687"/>
          </a:xfrm>
        </p:spPr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EEA0A-6581-F0E6-2D04-9C35CD5C3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93" y="592283"/>
            <a:ext cx="11014179" cy="56802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1600">
                <a:latin typeface="Times New Roman"/>
                <a:cs typeface="Times New Roman"/>
              </a:rPr>
              <a:t>Used SHAP to identify important predictors for each manufacturer: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1BD00-FD3A-9482-9676-F95B95C52D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1" t="46" r="-55" b="108"/>
          <a:stretch/>
        </p:blipFill>
        <p:spPr>
          <a:xfrm>
            <a:off x="690637" y="1045380"/>
            <a:ext cx="4627065" cy="29847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24C35A-A59C-1C24-2940-C1869885B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042" y="1042390"/>
            <a:ext cx="4943790" cy="29877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63FA9A-AE47-1A5F-8997-D41F2B9A0AD3}"/>
              </a:ext>
            </a:extLst>
          </p:cNvPr>
          <p:cNvSpPr txBox="1"/>
          <p:nvPr/>
        </p:nvSpPr>
        <p:spPr>
          <a:xfrm>
            <a:off x="1966316" y="4086119"/>
            <a:ext cx="214495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latin typeface="Times New Roman"/>
                <a:cs typeface="Times New Roman"/>
              </a:rPr>
              <a:t>SHAP Results for Focal Brand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55D7D-35E3-5483-6F9E-BD46FB29B7A2}"/>
              </a:ext>
            </a:extLst>
          </p:cNvPr>
          <p:cNvSpPr txBox="1"/>
          <p:nvPr/>
        </p:nvSpPr>
        <p:spPr>
          <a:xfrm>
            <a:off x="7915972" y="4086118"/>
            <a:ext cx="250829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latin typeface="Times New Roman"/>
                <a:cs typeface="Times New Roman"/>
              </a:rPr>
              <a:t>SHAP Results for Competitor Brand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04341A-8BFE-4738-AE69-90811FE5DC32}"/>
              </a:ext>
            </a:extLst>
          </p:cNvPr>
          <p:cNvSpPr txBox="1"/>
          <p:nvPr/>
        </p:nvSpPr>
        <p:spPr>
          <a:xfrm>
            <a:off x="479373" y="4546939"/>
            <a:ext cx="11339512" cy="26334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/>
              <a:buChar char="•"/>
            </a:pPr>
            <a:r>
              <a:rPr lang="en-US" sz="1600" b="1">
                <a:latin typeface="Times New Roman"/>
                <a:ea typeface="Open Sans"/>
                <a:cs typeface="Open Sans"/>
              </a:rPr>
              <a:t>Coupon Influence:</a:t>
            </a:r>
            <a:r>
              <a:rPr lang="en-US" sz="1600">
                <a:latin typeface="Times New Roman"/>
                <a:ea typeface="Open Sans"/>
                <a:cs typeface="Open Sans"/>
              </a:rPr>
              <a:t> Both brands heavily rely on coupon influence for sales, but the competitor demonstrates a higher dependence, as seen in the broader spread of SHAP values for </a:t>
            </a:r>
            <a:r>
              <a:rPr lang="en-US" sz="1600" i="1">
                <a:latin typeface="Times New Roman"/>
                <a:ea typeface="Open Sans"/>
                <a:cs typeface="Open Sans"/>
              </a:rPr>
              <a:t>quarterly sales coupon influence</a:t>
            </a:r>
            <a:r>
              <a:rPr lang="en-US" sz="1600">
                <a:latin typeface="Times New Roman"/>
                <a:ea typeface="Open Sans"/>
                <a:cs typeface="Open Sans"/>
              </a:rPr>
              <a:t>.</a:t>
            </a:r>
            <a:endParaRPr lang="en-US" sz="1600">
              <a:latin typeface="Times New Roman"/>
              <a:cs typeface="Times New Roman"/>
            </a:endParaRPr>
          </a:p>
          <a:p>
            <a:pPr marL="171450" indent="-171450" algn="just">
              <a:lnSpc>
                <a:spcPct val="150000"/>
              </a:lnSpc>
              <a:buFont typeface="Arial"/>
              <a:buChar char="•"/>
            </a:pPr>
            <a:r>
              <a:rPr lang="en-US" sz="1600" b="1">
                <a:latin typeface="Times New Roman"/>
                <a:ea typeface="Open Sans"/>
                <a:cs typeface="Open Sans"/>
              </a:rPr>
              <a:t>Weekly Trends: </a:t>
            </a:r>
            <a:r>
              <a:rPr lang="en-US" sz="1600">
                <a:latin typeface="Times New Roman"/>
                <a:ea typeface="Open Sans"/>
                <a:cs typeface="Open Sans"/>
              </a:rPr>
              <a:t>The competitor brand exhibits a stronger alignment with weekly trends, indicating effective time sensitive promotional campaigns.</a:t>
            </a:r>
          </a:p>
          <a:p>
            <a:pPr marL="171450" indent="-171450" algn="just">
              <a:lnSpc>
                <a:spcPct val="150000"/>
              </a:lnSpc>
              <a:buFont typeface="Arial"/>
              <a:buChar char="•"/>
            </a:pPr>
            <a:r>
              <a:rPr lang="en-US" sz="1600" b="1">
                <a:latin typeface="Times New Roman"/>
                <a:ea typeface="Open Sans"/>
                <a:cs typeface="Open Sans"/>
              </a:rPr>
              <a:t>Sales Growth: </a:t>
            </a:r>
            <a:r>
              <a:rPr lang="en-US" sz="1600">
                <a:latin typeface="Times New Roman"/>
                <a:ea typeface="Open Sans"/>
                <a:cs typeface="Open Sans"/>
              </a:rPr>
              <a:t>Both brands benefit from sales growth metrics, but the focal brand has a slightly higher dependency on </a:t>
            </a:r>
            <a:endParaRPr lang="en-US" sz="1600">
              <a:latin typeface="Times New Roman"/>
              <a:ea typeface="Open Sans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sz="1600">
                <a:latin typeface="Times New Roman"/>
                <a:ea typeface="Open Sans"/>
                <a:cs typeface="Open Sans"/>
              </a:rPr>
              <a:t>   growth trends compared to the competitor.</a:t>
            </a:r>
            <a:br>
              <a:rPr lang="en-US"/>
            </a:br>
            <a:endParaRPr lang="en-US" sz="1600">
              <a:latin typeface="Times New Roman"/>
              <a:cs typeface="Times New Roman"/>
            </a:endParaRPr>
          </a:p>
        </p:txBody>
      </p:sp>
      <p:pic>
        <p:nvPicPr>
          <p:cNvPr id="10" name="Picture 9" descr="dunnhumby (@dunnhumby) / X">
            <a:extLst>
              <a:ext uri="{FF2B5EF4-FFF2-40B4-BE49-F238E27FC236}">
                <a16:creationId xmlns:a16="http://schemas.microsoft.com/office/drawing/2014/main" id="{DB855627-EFCE-C435-80BA-F67B8743D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3293" y="5861995"/>
            <a:ext cx="997626" cy="9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42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A6BAE-3A45-A3BE-53EC-525FDBB87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1B3D8-4BC9-D94D-EEB3-7D640A8A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93" y="-340974"/>
            <a:ext cx="9601200" cy="1309687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Sales prediction models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73A1-3FF9-F0FF-7BBA-BCA66A2D1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193" y="660799"/>
            <a:ext cx="11224441" cy="511074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00000"/>
              </a:lnSpc>
              <a:buNone/>
            </a:pPr>
            <a:r>
              <a:rPr lang="en-IN" sz="2000" b="1">
                <a:latin typeface="Times New Roman"/>
                <a:cs typeface="Times New Roman"/>
              </a:rPr>
              <a:t>Model 1: Linear Regression</a:t>
            </a:r>
            <a:endParaRPr lang="en-US" sz="2000"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  <a:buNone/>
            </a:pPr>
            <a:r>
              <a:rPr lang="en-IN" b="1">
                <a:latin typeface="Times New Roman"/>
                <a:cs typeface="Times New Roman"/>
              </a:rPr>
              <a:t>1. Manufacturer 69 (Focal Brand):</a:t>
            </a:r>
            <a:endParaRPr lang="en-US" b="1">
              <a:latin typeface="Times New Roman"/>
              <a:cs typeface="Times New Roman"/>
            </a:endParaRPr>
          </a:p>
          <a:p>
            <a:pPr marL="474980" lvl="1" algn="just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IN" sz="1800" b="1">
                <a:latin typeface="Times New Roman"/>
                <a:ea typeface="+mn-lt"/>
                <a:cs typeface="Times New Roman"/>
              </a:rPr>
              <a:t>Significant Features</a:t>
            </a:r>
            <a:r>
              <a:rPr lang="en-IN" sz="1800">
                <a:latin typeface="Times New Roman"/>
                <a:ea typeface="+mn-lt"/>
                <a:cs typeface="Times New Roman"/>
              </a:rPr>
              <a:t>: </a:t>
            </a:r>
            <a:r>
              <a:rPr lang="en-IN" sz="1800" err="1">
                <a:latin typeface="Times New Roman"/>
                <a:ea typeface="+mn-lt"/>
                <a:cs typeface="+mn-lt"/>
              </a:rPr>
              <a:t>num</a:t>
            </a:r>
            <a:r>
              <a:rPr lang="en-IN" sz="1800">
                <a:latin typeface="Times New Roman"/>
                <a:ea typeface="+mn-lt"/>
                <a:cs typeface="+mn-lt"/>
              </a:rPr>
              <a:t> quarterly sales coupon influence (+484.9152);  </a:t>
            </a:r>
            <a:r>
              <a:rPr lang="en-IN" sz="1800" err="1">
                <a:latin typeface="Times New Roman"/>
                <a:ea typeface="+mn-lt"/>
                <a:cs typeface="+mn-lt"/>
              </a:rPr>
              <a:t>num</a:t>
            </a:r>
            <a:r>
              <a:rPr lang="en-IN" sz="1800">
                <a:latin typeface="Times New Roman"/>
                <a:ea typeface="+mn-lt"/>
                <a:cs typeface="+mn-lt"/>
              </a:rPr>
              <a:t> quarterly coupon redemption rate (+90.3241);</a:t>
            </a:r>
            <a:r>
              <a:rPr lang="en-IN" sz="1800">
                <a:latin typeface="Times New Roman"/>
                <a:cs typeface="Times New Roman"/>
              </a:rPr>
              <a:t> </a:t>
            </a:r>
            <a:r>
              <a:rPr lang="en-IN" sz="1800" err="1">
                <a:latin typeface="Times New Roman"/>
                <a:cs typeface="Times New Roman"/>
              </a:rPr>
              <a:t>num</a:t>
            </a:r>
            <a:r>
              <a:rPr lang="en-IN" sz="1800">
                <a:latin typeface="Times New Roman"/>
                <a:cs typeface="Times New Roman"/>
              </a:rPr>
              <a:t> quarterly sales growth</a:t>
            </a:r>
            <a:r>
              <a:rPr lang="en-IN" sz="1800">
                <a:latin typeface="Times New Roman"/>
                <a:ea typeface="+mn-lt"/>
                <a:cs typeface="Times New Roman"/>
              </a:rPr>
              <a:t> </a:t>
            </a:r>
            <a:r>
              <a:rPr lang="en-IN" sz="1800">
                <a:latin typeface="Times New Roman"/>
                <a:ea typeface="+mn-lt"/>
                <a:cs typeface="+mn-lt"/>
              </a:rPr>
              <a:t>(+66.4119) </a:t>
            </a:r>
            <a:endParaRPr lang="en-IN" sz="1800">
              <a:latin typeface="Times New Roman"/>
              <a:cs typeface="Times New Roman"/>
            </a:endParaRPr>
          </a:p>
          <a:p>
            <a:pPr marL="474980" lvl="1" algn="just">
              <a:buFont typeface="Courier New" panose="020B0604020202020204" pitchFamily="34" charset="0"/>
              <a:buChar char="o"/>
            </a:pPr>
            <a:r>
              <a:rPr lang="en-IN" sz="1800" b="1" dirty="0">
                <a:latin typeface="Times New Roman"/>
                <a:ea typeface="+mn-lt"/>
                <a:cs typeface="Times New Roman"/>
              </a:rPr>
              <a:t>Insignificant Features:</a:t>
            </a:r>
            <a:r>
              <a:rPr lang="en-IN" sz="1800" dirty="0">
                <a:latin typeface="Times New Roman"/>
                <a:ea typeface="+mn-lt"/>
                <a:cs typeface="+mn-lt"/>
              </a:rPr>
              <a:t> monthly coupon redemption rate; STORE ID; weekly distinct store ids; </a:t>
            </a:r>
            <a:r>
              <a:rPr lang="en-IN" sz="1800" dirty="0" err="1">
                <a:latin typeface="Times New Roman"/>
                <a:ea typeface="+mn-lt"/>
                <a:cs typeface="+mn-lt"/>
              </a:rPr>
              <a:t>num</a:t>
            </a:r>
            <a:r>
              <a:rPr lang="en-IN" sz="1800" dirty="0">
                <a:latin typeface="Times New Roman"/>
                <a:ea typeface="+mn-lt"/>
                <a:cs typeface="+mn-lt"/>
              </a:rPr>
              <a:t>  mailer D</a:t>
            </a:r>
            <a:endParaRPr lang="en-IN" sz="1800" dirty="0">
              <a:latin typeface="Times New Roman"/>
              <a:cs typeface="Times New Roman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IN" b="1">
                <a:latin typeface="Times New Roman"/>
                <a:cs typeface="Times New Roman"/>
              </a:rPr>
              <a:t>2. Manufacturer 2852 (Competitor 1):</a:t>
            </a:r>
          </a:p>
          <a:p>
            <a:pPr marL="474980" lvl="1" algn="just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IN" sz="1800" b="1">
                <a:latin typeface="Times New Roman"/>
                <a:cs typeface="Times New Roman"/>
              </a:rPr>
              <a:t>Significant Features</a:t>
            </a:r>
            <a:r>
              <a:rPr lang="en-IN" sz="1800">
                <a:latin typeface="Times New Roman"/>
                <a:cs typeface="Times New Roman"/>
              </a:rPr>
              <a:t>: </a:t>
            </a:r>
            <a:r>
              <a:rPr lang="en-IN" sz="1800" err="1">
                <a:latin typeface="Times New Roman"/>
                <a:cs typeface="Times New Roman"/>
              </a:rPr>
              <a:t>num</a:t>
            </a:r>
            <a:r>
              <a:rPr lang="en-IN" sz="1800">
                <a:latin typeface="Times New Roman"/>
                <a:cs typeface="Times New Roman"/>
              </a:rPr>
              <a:t> quarterly coupon redemption rate</a:t>
            </a:r>
            <a:r>
              <a:rPr lang="en-IN" sz="1800">
                <a:latin typeface="Times New Roman"/>
                <a:ea typeface="+mn-lt"/>
                <a:cs typeface="+mn-lt"/>
              </a:rPr>
              <a:t> (+386.2428);</a:t>
            </a:r>
            <a:r>
              <a:rPr lang="en-IN" sz="1800">
                <a:latin typeface="Times New Roman"/>
                <a:cs typeface="Times New Roman"/>
              </a:rPr>
              <a:t> </a:t>
            </a:r>
            <a:r>
              <a:rPr lang="en-IN" sz="1800" err="1">
                <a:latin typeface="Times New Roman"/>
                <a:cs typeface="Times New Roman"/>
              </a:rPr>
              <a:t>num</a:t>
            </a:r>
            <a:r>
              <a:rPr lang="en-IN" sz="1800">
                <a:latin typeface="Times New Roman"/>
                <a:cs typeface="Times New Roman"/>
              </a:rPr>
              <a:t> week</a:t>
            </a:r>
            <a:r>
              <a:rPr lang="en-IN" sz="1800">
                <a:latin typeface="Times New Roman"/>
                <a:ea typeface="+mn-lt"/>
                <a:cs typeface="+mn-lt"/>
              </a:rPr>
              <a:t> (205.7888);</a:t>
            </a:r>
            <a:r>
              <a:rPr lang="en-IN" sz="1800">
                <a:latin typeface="Times New Roman"/>
                <a:cs typeface="Times New Roman"/>
              </a:rPr>
              <a:t> </a:t>
            </a:r>
            <a:r>
              <a:rPr lang="en-IN" sz="1800" err="1">
                <a:latin typeface="Times New Roman"/>
                <a:cs typeface="Times New Roman"/>
              </a:rPr>
              <a:t>num</a:t>
            </a:r>
            <a:r>
              <a:rPr lang="en-IN" sz="1800">
                <a:latin typeface="Times New Roman"/>
                <a:cs typeface="Times New Roman"/>
              </a:rPr>
              <a:t> mailer A</a:t>
            </a:r>
            <a:r>
              <a:rPr lang="en-IN" sz="1800">
                <a:latin typeface="Times New Roman"/>
                <a:ea typeface="+mn-lt"/>
                <a:cs typeface="+mn-lt"/>
              </a:rPr>
              <a:t> (+23.9112)</a:t>
            </a:r>
            <a:endParaRPr lang="en-IN" sz="1800">
              <a:latin typeface="Times New Roman"/>
              <a:ea typeface="+mn-lt"/>
              <a:cs typeface="Times New Roman"/>
            </a:endParaRPr>
          </a:p>
          <a:p>
            <a:pPr marL="474980" lvl="1" algn="just">
              <a:buFont typeface="Courier New" panose="020B0604020202020204" pitchFamily="34" charset="0"/>
              <a:buChar char="o"/>
            </a:pPr>
            <a:r>
              <a:rPr lang="en-IN" sz="1800" b="1" dirty="0">
                <a:latin typeface="Times New Roman"/>
                <a:ea typeface="+mn-lt"/>
                <a:cs typeface="Times New Roman"/>
              </a:rPr>
              <a:t>Insignificant Features:</a:t>
            </a:r>
            <a:r>
              <a:rPr lang="en-IN" sz="1800" dirty="0">
                <a:latin typeface="Times New Roman"/>
                <a:ea typeface="+mn-lt"/>
                <a:cs typeface="Times New Roman"/>
              </a:rPr>
              <a:t> mailer A</a:t>
            </a:r>
            <a:r>
              <a:rPr lang="en-IN" sz="1800" dirty="0">
                <a:latin typeface="Times New Roman"/>
                <a:ea typeface="+mn-lt"/>
                <a:cs typeface="+mn-lt"/>
              </a:rPr>
              <a:t> </a:t>
            </a:r>
            <a:r>
              <a:rPr lang="en-IN" sz="1800" dirty="0">
                <a:latin typeface="Times New Roman"/>
                <a:ea typeface="+mn-lt"/>
                <a:cs typeface="Times New Roman"/>
              </a:rPr>
              <a:t>HOMEOWNER DESC 3; HOMEOWNER DESC 5; mailer 0</a:t>
            </a:r>
            <a:r>
              <a:rPr lang="en-IN" sz="1800" dirty="0">
                <a:latin typeface="Times New Roman"/>
                <a:ea typeface="+mn-lt"/>
                <a:cs typeface="+mn-lt"/>
              </a:rPr>
              <a:t> </a:t>
            </a:r>
            <a:endParaRPr lang="en-IN" sz="1800" dirty="0">
              <a:latin typeface="Times New Roman"/>
              <a:ea typeface="+mn-lt"/>
              <a:cs typeface="Times New Roman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IN" b="1">
                <a:latin typeface="Times New Roman"/>
                <a:ea typeface="+mn-lt"/>
                <a:cs typeface="Times New Roman"/>
              </a:rPr>
              <a:t>3. Manufacturer 2854</a:t>
            </a:r>
            <a:r>
              <a:rPr lang="en-IN" b="1">
                <a:latin typeface="Times New Roman"/>
                <a:cs typeface="Times New Roman"/>
              </a:rPr>
              <a:t> (Competitor 2):</a:t>
            </a:r>
          </a:p>
          <a:p>
            <a:pPr marL="474980" lvl="1" algn="just">
              <a:buFont typeface="Courier New" panose="020B0604020202020204" pitchFamily="34" charset="0"/>
              <a:buChar char="o"/>
            </a:pPr>
            <a:r>
              <a:rPr lang="en-IN" sz="1800" b="1">
                <a:latin typeface="Times New Roman"/>
                <a:cs typeface="Times New Roman"/>
              </a:rPr>
              <a:t>Significant Features: </a:t>
            </a:r>
            <a:r>
              <a:rPr lang="en-IN" sz="1800" err="1">
                <a:latin typeface="Times New Roman"/>
                <a:cs typeface="Times New Roman"/>
              </a:rPr>
              <a:t>num</a:t>
            </a:r>
            <a:r>
              <a:rPr lang="en-IN" sz="1800">
                <a:latin typeface="Times New Roman"/>
                <a:cs typeface="Times New Roman"/>
              </a:rPr>
              <a:t> quarterly sales coupon influence (+707.5119); </a:t>
            </a:r>
            <a:r>
              <a:rPr lang="en-IN" sz="1800" err="1">
                <a:latin typeface="Times New Roman"/>
                <a:cs typeface="Times New Roman"/>
              </a:rPr>
              <a:t>num</a:t>
            </a:r>
            <a:r>
              <a:rPr lang="en-IN" sz="1800">
                <a:latin typeface="Times New Roman"/>
                <a:cs typeface="Times New Roman"/>
              </a:rPr>
              <a:t> quarterly sales growth (+65.5781); </a:t>
            </a:r>
            <a:r>
              <a:rPr lang="en-IN" sz="1800" err="1">
                <a:latin typeface="Times New Roman"/>
                <a:cs typeface="Times New Roman"/>
              </a:rPr>
              <a:t>num</a:t>
            </a:r>
            <a:r>
              <a:rPr lang="en-IN" sz="1800">
                <a:latin typeface="Times New Roman"/>
                <a:cs typeface="Times New Roman"/>
              </a:rPr>
              <a:t> HOMEOWNER DESC 3 (+3.3444)</a:t>
            </a:r>
          </a:p>
          <a:p>
            <a:pPr marL="474980" lvl="1" algn="just">
              <a:buFont typeface="Courier New" panose="020B0604020202020204" pitchFamily="34" charset="0"/>
              <a:buChar char="o"/>
            </a:pPr>
            <a:r>
              <a:rPr lang="en-IN" sz="1800" b="1" dirty="0">
                <a:latin typeface="Times New Roman"/>
                <a:cs typeface="Times New Roman"/>
              </a:rPr>
              <a:t>Insignificant Features:</a:t>
            </a:r>
            <a:r>
              <a:rPr lang="en-IN" sz="1800" dirty="0">
                <a:latin typeface="Times New Roman"/>
                <a:cs typeface="Times New Roman"/>
              </a:rPr>
              <a:t> week</a:t>
            </a:r>
            <a:r>
              <a:rPr lang="en-IN" sz="1800" dirty="0">
                <a:latin typeface="Times New Roman"/>
                <a:ea typeface="+mn-lt"/>
                <a:cs typeface="+mn-lt"/>
              </a:rPr>
              <a:t>;</a:t>
            </a:r>
            <a:r>
              <a:rPr lang="en-IN" sz="1800" dirty="0">
                <a:latin typeface="Times New Roman"/>
                <a:cs typeface="Times New Roman"/>
              </a:rPr>
              <a:t> quarterly sales growth</a:t>
            </a:r>
            <a:r>
              <a:rPr lang="en-IN" sz="1800" dirty="0">
                <a:latin typeface="Times New Roman"/>
                <a:ea typeface="+mn-lt"/>
                <a:cs typeface="+mn-lt"/>
              </a:rPr>
              <a:t>;</a:t>
            </a:r>
            <a:r>
              <a:rPr lang="en-IN" sz="1800" dirty="0">
                <a:latin typeface="Times New Roman"/>
                <a:cs typeface="Times New Roman"/>
              </a:rPr>
              <a:t> STORE ID</a:t>
            </a:r>
            <a:r>
              <a:rPr lang="en-IN" sz="1800" dirty="0">
                <a:latin typeface="Times New Roman"/>
                <a:ea typeface="+mn-lt"/>
                <a:cs typeface="+mn-lt"/>
              </a:rPr>
              <a:t>;</a:t>
            </a:r>
            <a:r>
              <a:rPr lang="en-IN" sz="1800" dirty="0">
                <a:latin typeface="Times New Roman"/>
                <a:cs typeface="Times New Roman"/>
              </a:rPr>
              <a:t> SALES VALUE</a:t>
            </a:r>
            <a:r>
              <a:rPr lang="en-IN" sz="1800" dirty="0">
                <a:latin typeface="Times New Roman"/>
                <a:ea typeface="+mn-lt"/>
                <a:cs typeface="+mn-lt"/>
              </a:rPr>
              <a:t> </a:t>
            </a:r>
            <a:endParaRPr lang="en-IN" sz="1800" dirty="0">
              <a:latin typeface="Times New Roman"/>
              <a:cs typeface="Times New Roman"/>
            </a:endParaRPr>
          </a:p>
          <a:p>
            <a:pPr algn="just"/>
            <a:endParaRPr lang="en-IN" sz="1600" b="1">
              <a:latin typeface="Times New Roman"/>
              <a:cs typeface="Times New Roman"/>
            </a:endParaRPr>
          </a:p>
          <a:p>
            <a:pPr algn="just"/>
            <a:endParaRPr lang="en-IN" sz="1600">
              <a:latin typeface="Times New Roman"/>
              <a:cs typeface="Times New Roman"/>
            </a:endParaRPr>
          </a:p>
          <a:p>
            <a:pPr algn="just">
              <a:buNone/>
            </a:pPr>
            <a:endParaRPr lang="en-IN" sz="1600">
              <a:latin typeface="Times New Roman"/>
              <a:cs typeface="Times New Roman"/>
            </a:endParaRPr>
          </a:p>
        </p:txBody>
      </p:sp>
      <p:pic>
        <p:nvPicPr>
          <p:cNvPr id="6" name="Picture 5" descr="dunnhumby (@dunnhumby) / X">
            <a:extLst>
              <a:ext uri="{FF2B5EF4-FFF2-40B4-BE49-F238E27FC236}">
                <a16:creationId xmlns:a16="http://schemas.microsoft.com/office/drawing/2014/main" id="{B9629D56-9C91-7CE6-B8DB-28E63A78F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3293" y="5861995"/>
            <a:ext cx="997626" cy="9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32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A6BAE-3A45-A3BE-53EC-525FDBB87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1B3D8-4BC9-D94D-EEB3-7D640A8A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80" y="-324761"/>
            <a:ext cx="9601200" cy="1309687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SALES PREDICTION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73A1-3FF9-F0FF-7BBA-BCA66A2D1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80" y="675242"/>
            <a:ext cx="11033327" cy="52816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IN" sz="2000" b="1">
                <a:latin typeface="Times New Roman"/>
                <a:cs typeface="Times New Roman"/>
              </a:rPr>
              <a:t>Model 2: Random Forest</a:t>
            </a:r>
            <a:endParaRPr lang="en-US"/>
          </a:p>
          <a:p>
            <a:pPr marL="0" indent="0" algn="just">
              <a:buNone/>
            </a:pPr>
            <a:r>
              <a:rPr lang="en-IN" b="1">
                <a:latin typeface="Times New Roman"/>
                <a:cs typeface="Times New Roman"/>
              </a:rPr>
              <a:t>1. Manufacturer 69 (Focal Brand):</a:t>
            </a:r>
          </a:p>
          <a:p>
            <a:pPr marL="474980" lvl="1" algn="just">
              <a:buFont typeface="Courier New"/>
              <a:buChar char="o"/>
            </a:pPr>
            <a:r>
              <a:rPr lang="en-IN" sz="1800" b="1">
                <a:latin typeface="Times New Roman"/>
                <a:cs typeface="Times New Roman"/>
              </a:rPr>
              <a:t>Significant Features</a:t>
            </a:r>
            <a:r>
              <a:rPr lang="en-IN" sz="1800">
                <a:latin typeface="Times New Roman"/>
                <a:cs typeface="Times New Roman"/>
              </a:rPr>
              <a:t>: quarterly sales coupon influence</a:t>
            </a:r>
            <a:r>
              <a:rPr lang="en-IN" sz="1800">
                <a:latin typeface="Times New Roman"/>
                <a:ea typeface="+mn-lt"/>
                <a:cs typeface="+mn-lt"/>
              </a:rPr>
              <a:t>  </a:t>
            </a:r>
            <a:r>
              <a:rPr lang="en-IN" sz="1800">
                <a:latin typeface="Times New Roman"/>
                <a:cs typeface="Times New Roman"/>
              </a:rPr>
              <a:t>quarterly coupon redeemed influence</a:t>
            </a:r>
            <a:r>
              <a:rPr lang="en-IN" sz="1800">
                <a:latin typeface="Times New Roman"/>
                <a:ea typeface="+mn-lt"/>
                <a:cs typeface="+mn-lt"/>
              </a:rPr>
              <a:t> </a:t>
            </a:r>
            <a:r>
              <a:rPr lang="en-IN" sz="1800">
                <a:latin typeface="Times New Roman"/>
                <a:cs typeface="Times New Roman"/>
              </a:rPr>
              <a:t>; quarterly coupon redemption rate</a:t>
            </a:r>
            <a:r>
              <a:rPr lang="en-IN" sz="1800">
                <a:latin typeface="Times New Roman"/>
                <a:ea typeface="+mn-lt"/>
                <a:cs typeface="+mn-lt"/>
              </a:rPr>
              <a:t> ;</a:t>
            </a:r>
            <a:r>
              <a:rPr lang="en-IN" sz="1800">
                <a:latin typeface="Times New Roman"/>
                <a:cs typeface="Times New Roman"/>
              </a:rPr>
              <a:t> quarterly sales growth</a:t>
            </a:r>
            <a:r>
              <a:rPr lang="en-IN" sz="1800">
                <a:latin typeface="Times New Roman"/>
                <a:ea typeface="+mn-lt"/>
                <a:cs typeface="+mn-lt"/>
              </a:rPr>
              <a:t> </a:t>
            </a:r>
            <a:endParaRPr lang="en-IN" sz="1800">
              <a:latin typeface="Times New Roman"/>
              <a:ea typeface="+mn-lt"/>
              <a:cs typeface="Times New Roman"/>
            </a:endParaRPr>
          </a:p>
          <a:p>
            <a:pPr marL="474980" lvl="1" algn="just">
              <a:buFont typeface="Courier New"/>
              <a:buChar char="o"/>
            </a:pPr>
            <a:r>
              <a:rPr lang="en-IN" sz="1800" b="1">
                <a:latin typeface="Times New Roman"/>
                <a:ea typeface="+mn-lt"/>
                <a:cs typeface="+mn-lt"/>
              </a:rPr>
              <a:t>Insignificant Features</a:t>
            </a:r>
            <a:r>
              <a:rPr lang="en-IN" sz="1800">
                <a:latin typeface="Times New Roman"/>
                <a:ea typeface="+mn-lt"/>
                <a:cs typeface="+mn-lt"/>
              </a:rPr>
              <a:t>: </a:t>
            </a:r>
            <a:r>
              <a:rPr lang="en-IN" sz="1800">
                <a:latin typeface="Times New Roman"/>
                <a:ea typeface="+mn-lt"/>
                <a:cs typeface="Times New Roman"/>
              </a:rPr>
              <a:t>STORE ID</a:t>
            </a:r>
            <a:r>
              <a:rPr lang="en-IN" sz="1800">
                <a:latin typeface="Times New Roman"/>
                <a:ea typeface="+mn-lt"/>
                <a:cs typeface="+mn-lt"/>
              </a:rPr>
              <a:t>, </a:t>
            </a:r>
            <a:r>
              <a:rPr lang="en-IN" sz="1800">
                <a:latin typeface="Times New Roman"/>
                <a:ea typeface="+mn-lt"/>
                <a:cs typeface="Times New Roman"/>
              </a:rPr>
              <a:t>weekly sales growth</a:t>
            </a:r>
            <a:r>
              <a:rPr lang="en-IN" sz="1800">
                <a:latin typeface="Times New Roman"/>
                <a:ea typeface="+mn-lt"/>
                <a:cs typeface="+mn-lt"/>
              </a:rPr>
              <a:t>, and </a:t>
            </a:r>
            <a:r>
              <a:rPr lang="en-IN" sz="1800">
                <a:latin typeface="Times New Roman"/>
                <a:cs typeface="Times New Roman"/>
              </a:rPr>
              <a:t>weekly distinct store ids</a:t>
            </a:r>
            <a:r>
              <a:rPr lang="en-IN" sz="1800">
                <a:latin typeface="Times New Roman"/>
                <a:ea typeface="+mn-lt"/>
                <a:cs typeface="+mn-lt"/>
              </a:rPr>
              <a:t> </a:t>
            </a:r>
            <a:endParaRPr lang="en-IN" sz="180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r>
              <a:rPr lang="en-IN" b="1">
                <a:latin typeface="Times New Roman"/>
                <a:cs typeface="Times New Roman"/>
              </a:rPr>
              <a:t>2. Manufacturer 2852 (Competitor 1):</a:t>
            </a:r>
            <a:endParaRPr lang="en-IN">
              <a:latin typeface="Times New Roman"/>
              <a:cs typeface="Times New Roman"/>
            </a:endParaRPr>
          </a:p>
          <a:p>
            <a:pPr marL="474980" lvl="1" algn="just">
              <a:buFont typeface="Courier New" panose="020B0604020202020204" pitchFamily="34" charset="0"/>
              <a:buChar char="o"/>
            </a:pPr>
            <a:r>
              <a:rPr lang="en-IN" sz="1800" b="1">
                <a:latin typeface="Times New Roman"/>
                <a:cs typeface="Times New Roman"/>
              </a:rPr>
              <a:t>Significant Features</a:t>
            </a:r>
            <a:r>
              <a:rPr lang="en-IN" sz="1800">
                <a:latin typeface="Times New Roman"/>
                <a:cs typeface="Times New Roman"/>
              </a:rPr>
              <a:t>: quarterly sales coupon influence</a:t>
            </a:r>
            <a:r>
              <a:rPr lang="en-IN" sz="1800">
                <a:latin typeface="Times New Roman"/>
                <a:ea typeface="+mn-lt"/>
                <a:cs typeface="Times New Roman"/>
              </a:rPr>
              <a:t>;</a:t>
            </a:r>
            <a:r>
              <a:rPr lang="en-IN" sz="1800">
                <a:latin typeface="Times New Roman"/>
                <a:ea typeface="+mn-lt"/>
                <a:cs typeface="+mn-lt"/>
              </a:rPr>
              <a:t> q</a:t>
            </a:r>
            <a:r>
              <a:rPr lang="en-IN" sz="1800">
                <a:latin typeface="Times New Roman"/>
                <a:ea typeface="+mn-lt"/>
                <a:cs typeface="Times New Roman"/>
              </a:rPr>
              <a:t>uarterly</a:t>
            </a:r>
            <a:r>
              <a:rPr lang="en-IN" sz="1800">
                <a:latin typeface="Times New Roman"/>
                <a:cs typeface="Times New Roman"/>
              </a:rPr>
              <a:t> coupon redeemed influence</a:t>
            </a:r>
            <a:r>
              <a:rPr lang="en-IN" sz="1800">
                <a:latin typeface="Times New Roman"/>
                <a:ea typeface="+mn-lt"/>
                <a:cs typeface="+mn-lt"/>
              </a:rPr>
              <a:t> ,</a:t>
            </a:r>
            <a:r>
              <a:rPr lang="en-IN" sz="1800">
                <a:latin typeface="Times New Roman"/>
                <a:cs typeface="Times New Roman"/>
              </a:rPr>
              <a:t>quarterly coupon redemption rate</a:t>
            </a:r>
            <a:r>
              <a:rPr lang="en-IN" sz="1800">
                <a:latin typeface="Times New Roman"/>
                <a:ea typeface="+mn-lt"/>
                <a:cs typeface="+mn-lt"/>
              </a:rPr>
              <a:t> </a:t>
            </a:r>
            <a:endParaRPr lang="en-IN" sz="1800">
              <a:latin typeface="Times New Roman"/>
              <a:cs typeface="Times New Roman"/>
            </a:endParaRPr>
          </a:p>
          <a:p>
            <a:pPr marL="474980" lvl="1" algn="just">
              <a:buFont typeface="Courier New" panose="020B0604020202020204" pitchFamily="34" charset="0"/>
              <a:buChar char="o"/>
            </a:pPr>
            <a:r>
              <a:rPr lang="en-IN" sz="1800" b="1">
                <a:latin typeface="Times New Roman"/>
                <a:ea typeface="+mn-lt"/>
                <a:cs typeface="+mn-lt"/>
              </a:rPr>
              <a:t>Insignificant Features: </a:t>
            </a:r>
            <a:r>
              <a:rPr lang="en-IN" sz="1800">
                <a:latin typeface="Times New Roman"/>
                <a:ea typeface="+mn-lt"/>
                <a:cs typeface="+mn-lt"/>
              </a:rPr>
              <a:t>Promotional mailers (</a:t>
            </a:r>
            <a:r>
              <a:rPr lang="en-IN" sz="1800">
                <a:latin typeface="Times New Roman"/>
                <a:cs typeface="Times New Roman"/>
              </a:rPr>
              <a:t>mailer A</a:t>
            </a:r>
            <a:r>
              <a:rPr lang="en-IN" sz="1800">
                <a:latin typeface="Times New Roman"/>
                <a:ea typeface="+mn-lt"/>
                <a:cs typeface="+mn-lt"/>
              </a:rPr>
              <a:t>, </a:t>
            </a:r>
            <a:r>
              <a:rPr lang="en-IN" sz="1800">
                <a:latin typeface="Times New Roman"/>
                <a:cs typeface="Times New Roman"/>
              </a:rPr>
              <a:t>mailer 0</a:t>
            </a:r>
            <a:r>
              <a:rPr lang="en-IN" sz="1800">
                <a:latin typeface="Times New Roman"/>
                <a:ea typeface="+mn-lt"/>
                <a:cs typeface="+mn-lt"/>
              </a:rPr>
              <a:t>) and homeowner descriptors have negligible impact.</a:t>
            </a:r>
            <a:endParaRPr lang="en-IN" sz="180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r>
              <a:rPr lang="en-IN" b="1">
                <a:latin typeface="Times New Roman"/>
                <a:cs typeface="Times New Roman"/>
              </a:rPr>
              <a:t>3. Manufacturer 2854 (Competitor 2):</a:t>
            </a:r>
            <a:endParaRPr lang="en-IN">
              <a:latin typeface="Times New Roman"/>
              <a:cs typeface="Times New Roman"/>
            </a:endParaRPr>
          </a:p>
          <a:p>
            <a:pPr marL="474980" lvl="1" algn="just">
              <a:buFont typeface="Courier New" panose="020B0604020202020204" pitchFamily="34" charset="0"/>
              <a:buChar char="o"/>
            </a:pPr>
            <a:r>
              <a:rPr lang="en-IN" sz="1800" b="1">
                <a:latin typeface="Times New Roman"/>
                <a:cs typeface="Times New Roman"/>
              </a:rPr>
              <a:t>Significant Features</a:t>
            </a:r>
            <a:r>
              <a:rPr lang="en-IN" sz="1800">
                <a:latin typeface="Times New Roman"/>
                <a:cs typeface="Times New Roman"/>
              </a:rPr>
              <a:t>: quarterly coupon redeemed influence</a:t>
            </a:r>
            <a:r>
              <a:rPr lang="en-IN" sz="1800">
                <a:latin typeface="Times New Roman"/>
                <a:ea typeface="+mn-lt"/>
                <a:cs typeface="+mn-lt"/>
              </a:rPr>
              <a:t>,</a:t>
            </a:r>
            <a:r>
              <a:rPr lang="en-IN" sz="1800">
                <a:latin typeface="Times New Roman"/>
                <a:cs typeface="Times New Roman"/>
              </a:rPr>
              <a:t> quarterly sales coupon influence</a:t>
            </a:r>
            <a:r>
              <a:rPr lang="en-IN" sz="1800">
                <a:latin typeface="Times New Roman"/>
                <a:ea typeface="+mn-lt"/>
                <a:cs typeface="+mn-lt"/>
              </a:rPr>
              <a:t>, q</a:t>
            </a:r>
            <a:r>
              <a:rPr lang="en-IN" sz="1800">
                <a:latin typeface="Times New Roman"/>
                <a:cs typeface="Times New Roman"/>
              </a:rPr>
              <a:t>uarterly coupon redemption rate</a:t>
            </a:r>
          </a:p>
          <a:p>
            <a:pPr marL="474980" lvl="1" algn="just">
              <a:buFont typeface="Courier New" panose="020B0604020202020204" pitchFamily="34" charset="0"/>
              <a:buChar char="o"/>
            </a:pPr>
            <a:r>
              <a:rPr lang="en-IN" sz="1800" b="1">
                <a:latin typeface="Times New Roman"/>
                <a:ea typeface="+mn-lt"/>
                <a:cs typeface="+mn-lt"/>
              </a:rPr>
              <a:t>Insignificant Features</a:t>
            </a:r>
            <a:r>
              <a:rPr lang="en-IN" sz="1800">
                <a:latin typeface="Times New Roman"/>
                <a:ea typeface="+mn-lt"/>
                <a:cs typeface="+mn-lt"/>
              </a:rPr>
              <a:t>: Retail discounts, store operations, and household keys have no measurable impact.</a:t>
            </a:r>
            <a:endParaRPr lang="en-IN" sz="1800">
              <a:latin typeface="Times New Roman"/>
              <a:cs typeface="Times New Roman"/>
            </a:endParaRPr>
          </a:p>
          <a:p>
            <a:pPr algn="just">
              <a:buAutoNum type="arabicPeriod"/>
            </a:pPr>
            <a:endParaRPr lang="en-IN" sz="1600">
              <a:latin typeface="Times New Roman"/>
              <a:cs typeface="Times New Roman"/>
            </a:endParaRPr>
          </a:p>
        </p:txBody>
      </p:sp>
      <p:pic>
        <p:nvPicPr>
          <p:cNvPr id="5" name="Picture 4" descr="dunnhumby (@dunnhumby) / X">
            <a:extLst>
              <a:ext uri="{FF2B5EF4-FFF2-40B4-BE49-F238E27FC236}">
                <a16:creationId xmlns:a16="http://schemas.microsoft.com/office/drawing/2014/main" id="{FE42593C-E73B-E38A-138C-8299671B0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3293" y="5861995"/>
            <a:ext cx="997626" cy="9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07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A6BAE-3A45-A3BE-53EC-525FDBB87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73A1-3FF9-F0FF-7BBA-BCA66A2D1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05" y="632008"/>
            <a:ext cx="11103582" cy="52816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IN" sz="2000" b="1">
                <a:latin typeface="Times New Roman"/>
                <a:cs typeface="Times New Roman"/>
              </a:rPr>
              <a:t>Model 3: XG Boost</a:t>
            </a:r>
            <a:endParaRPr lang="en-US" sz="200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r>
              <a:rPr lang="en-IN" b="1">
                <a:latin typeface="Times New Roman"/>
                <a:cs typeface="Times New Roman"/>
              </a:rPr>
              <a:t>1. Manufacturer 69 (Focal Brand):</a:t>
            </a:r>
            <a:endParaRPr lang="en-US">
              <a:latin typeface="Times New Roman"/>
              <a:cs typeface="Times New Roman"/>
            </a:endParaRPr>
          </a:p>
          <a:p>
            <a:pPr marL="474980" lvl="1" algn="just">
              <a:buFont typeface="Courier New"/>
              <a:buChar char="o"/>
            </a:pPr>
            <a:r>
              <a:rPr lang="en-IN" sz="1800" b="1">
                <a:latin typeface="Times New Roman"/>
                <a:cs typeface="Times New Roman"/>
              </a:rPr>
              <a:t>Significant</a:t>
            </a:r>
            <a:r>
              <a:rPr lang="en-IN" sz="1800" b="1">
                <a:latin typeface="Times New Roman"/>
                <a:ea typeface="+mn-lt"/>
                <a:cs typeface="Times New Roman"/>
              </a:rPr>
              <a:t> </a:t>
            </a:r>
            <a:r>
              <a:rPr lang="en-IN" sz="1800" b="1">
                <a:latin typeface="Times New Roman"/>
                <a:cs typeface="Times New Roman"/>
              </a:rPr>
              <a:t>Features</a:t>
            </a:r>
            <a:r>
              <a:rPr lang="en-IN" sz="1800">
                <a:latin typeface="Times New Roman"/>
                <a:cs typeface="Times New Roman"/>
              </a:rPr>
              <a:t>:</a:t>
            </a:r>
            <a:r>
              <a:rPr lang="en-IN" sz="1800">
                <a:latin typeface="Times New Roman"/>
                <a:ea typeface="+mn-lt"/>
                <a:cs typeface="Times New Roman"/>
              </a:rPr>
              <a:t> quarterly coupon redemption rate</a:t>
            </a:r>
            <a:r>
              <a:rPr lang="en-IN" sz="1800">
                <a:latin typeface="Times New Roman"/>
                <a:ea typeface="+mn-lt"/>
                <a:cs typeface="+mn-lt"/>
              </a:rPr>
              <a:t> ;</a:t>
            </a:r>
            <a:r>
              <a:rPr lang="en-IN" sz="1800">
                <a:latin typeface="Times New Roman"/>
                <a:ea typeface="+mn-lt"/>
                <a:cs typeface="Times New Roman"/>
              </a:rPr>
              <a:t> quarterly sales coupon influence</a:t>
            </a:r>
            <a:r>
              <a:rPr lang="en-IN" sz="1800">
                <a:latin typeface="Times New Roman"/>
                <a:ea typeface="+mn-lt"/>
                <a:cs typeface="+mn-lt"/>
              </a:rPr>
              <a:t> </a:t>
            </a:r>
            <a:endParaRPr lang="en-IN" sz="1800">
              <a:latin typeface="Times New Roman"/>
              <a:ea typeface="+mn-lt"/>
              <a:cs typeface="Times New Roman"/>
            </a:endParaRPr>
          </a:p>
          <a:p>
            <a:pPr marL="474980" lvl="1" algn="just">
              <a:buFont typeface="Courier New"/>
              <a:buChar char="o"/>
            </a:pPr>
            <a:r>
              <a:rPr lang="en-IN" sz="1800" b="1">
                <a:latin typeface="Times New Roman"/>
                <a:ea typeface="+mn-lt"/>
                <a:cs typeface="Times New Roman"/>
              </a:rPr>
              <a:t>Insignificant Features</a:t>
            </a:r>
            <a:r>
              <a:rPr lang="en-IN" sz="1800">
                <a:latin typeface="Times New Roman"/>
                <a:ea typeface="+mn-lt"/>
                <a:cs typeface="Times New Roman"/>
              </a:rPr>
              <a:t>:</a:t>
            </a:r>
            <a:r>
              <a:rPr lang="en-IN" sz="1800">
                <a:latin typeface="Times New Roman"/>
                <a:ea typeface="+mn-lt"/>
                <a:cs typeface="+mn-lt"/>
              </a:rPr>
              <a:t>(</a:t>
            </a:r>
            <a:r>
              <a:rPr lang="en-IN" sz="1800">
                <a:latin typeface="Times New Roman"/>
                <a:ea typeface="+mn-lt"/>
                <a:cs typeface="Times New Roman"/>
              </a:rPr>
              <a:t>quarterly sales growth</a:t>
            </a:r>
            <a:r>
              <a:rPr lang="en-IN" sz="1800">
                <a:latin typeface="Times New Roman"/>
                <a:ea typeface="+mn-lt"/>
                <a:cs typeface="+mn-lt"/>
              </a:rPr>
              <a:t>, </a:t>
            </a:r>
            <a:r>
              <a:rPr lang="en-IN" sz="1800">
                <a:latin typeface="Times New Roman"/>
                <a:ea typeface="+mn-lt"/>
                <a:cs typeface="Times New Roman"/>
              </a:rPr>
              <a:t>week</a:t>
            </a:r>
            <a:r>
              <a:rPr lang="en-IN" sz="1800">
                <a:latin typeface="Times New Roman"/>
                <a:ea typeface="+mn-lt"/>
                <a:cs typeface="+mn-lt"/>
              </a:rPr>
              <a:t>, </a:t>
            </a:r>
            <a:r>
              <a:rPr lang="en-IN" sz="1800">
                <a:latin typeface="Times New Roman"/>
                <a:ea typeface="+mn-lt"/>
                <a:cs typeface="Times New Roman"/>
              </a:rPr>
              <a:t>PRODUCT ID</a:t>
            </a:r>
            <a:r>
              <a:rPr lang="en-IN" sz="1800">
                <a:latin typeface="Times New Roman"/>
                <a:ea typeface="+mn-lt"/>
                <a:cs typeface="+mn-lt"/>
              </a:rPr>
              <a:t>, </a:t>
            </a:r>
            <a:r>
              <a:rPr lang="en-IN" sz="1800">
                <a:latin typeface="Times New Roman"/>
                <a:ea typeface="+mn-lt"/>
                <a:cs typeface="Times New Roman"/>
              </a:rPr>
              <a:t>mailer A)</a:t>
            </a:r>
            <a:endParaRPr lang="en-IN" sz="180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r>
              <a:rPr lang="en-IN" b="1">
                <a:latin typeface="Times New Roman"/>
                <a:cs typeface="Times New Roman"/>
              </a:rPr>
              <a:t>2. Manufacturer 2852 (Competitor 1):</a:t>
            </a:r>
            <a:endParaRPr lang="en-IN">
              <a:latin typeface="Times New Roman"/>
              <a:cs typeface="Times New Roman"/>
            </a:endParaRPr>
          </a:p>
          <a:p>
            <a:pPr marL="474980" lvl="1" algn="just">
              <a:buFont typeface="Courier New" panose="020B0604020202020204" pitchFamily="34" charset="0"/>
              <a:buChar char="o"/>
            </a:pPr>
            <a:r>
              <a:rPr lang="en-IN" sz="1800" b="1">
                <a:latin typeface="Times New Roman"/>
                <a:cs typeface="Times New Roman"/>
              </a:rPr>
              <a:t>Significant Features</a:t>
            </a:r>
            <a:r>
              <a:rPr lang="en-IN" sz="1800">
                <a:latin typeface="Times New Roman"/>
                <a:cs typeface="Times New Roman"/>
              </a:rPr>
              <a:t>: quarterly sales coupon influence</a:t>
            </a:r>
            <a:r>
              <a:rPr lang="en-IN" sz="1800">
                <a:latin typeface="Times New Roman"/>
                <a:ea typeface="+mn-lt"/>
                <a:cs typeface="Times New Roman"/>
              </a:rPr>
              <a:t>;</a:t>
            </a:r>
            <a:r>
              <a:rPr lang="en-IN" sz="1800">
                <a:latin typeface="Times New Roman"/>
                <a:ea typeface="+mn-lt"/>
                <a:cs typeface="+mn-lt"/>
              </a:rPr>
              <a:t> q</a:t>
            </a:r>
            <a:r>
              <a:rPr lang="en-IN" sz="1800">
                <a:latin typeface="Times New Roman"/>
                <a:ea typeface="+mn-lt"/>
                <a:cs typeface="Times New Roman"/>
              </a:rPr>
              <a:t>uarterly</a:t>
            </a:r>
            <a:r>
              <a:rPr lang="en-IN" sz="1800">
                <a:latin typeface="Times New Roman"/>
                <a:cs typeface="Times New Roman"/>
              </a:rPr>
              <a:t> sales growth, quarterly coupon redemption rate</a:t>
            </a:r>
            <a:r>
              <a:rPr lang="en-IN" sz="1800">
                <a:latin typeface="Times New Roman"/>
                <a:ea typeface="+mn-lt"/>
                <a:cs typeface="+mn-lt"/>
              </a:rPr>
              <a:t> </a:t>
            </a:r>
          </a:p>
          <a:p>
            <a:pPr marL="474980" lvl="1" algn="just">
              <a:buFont typeface="Courier New" panose="020B0604020202020204" pitchFamily="34" charset="0"/>
              <a:buChar char="o"/>
            </a:pPr>
            <a:r>
              <a:rPr lang="en-IN" sz="1800" b="1">
                <a:latin typeface="Times New Roman"/>
                <a:ea typeface="+mn-lt"/>
                <a:cs typeface="Times New Roman"/>
              </a:rPr>
              <a:t>Insignificant Features</a:t>
            </a:r>
            <a:r>
              <a:rPr lang="en-IN" sz="1800">
                <a:latin typeface="Times New Roman"/>
                <a:ea typeface="+mn-lt"/>
                <a:cs typeface="Times New Roman"/>
              </a:rPr>
              <a:t>:</a:t>
            </a:r>
            <a:r>
              <a:rPr lang="en-IN" sz="1800">
                <a:latin typeface="Times New Roman"/>
                <a:ea typeface="+mn-lt"/>
                <a:cs typeface="+mn-lt"/>
              </a:rPr>
              <a:t> </a:t>
            </a:r>
            <a:r>
              <a:rPr lang="en-IN" sz="1800">
                <a:latin typeface="Times New Roman"/>
                <a:cs typeface="Times New Roman"/>
              </a:rPr>
              <a:t>week</a:t>
            </a:r>
            <a:r>
              <a:rPr lang="en-IN" sz="1800">
                <a:latin typeface="Times New Roman"/>
                <a:ea typeface="+mn-lt"/>
                <a:cs typeface="+mn-lt"/>
              </a:rPr>
              <a:t>, </a:t>
            </a:r>
            <a:r>
              <a:rPr lang="en-IN" sz="1800">
                <a:latin typeface="Times New Roman"/>
                <a:cs typeface="Times New Roman"/>
              </a:rPr>
              <a:t>PRODUCT ID</a:t>
            </a:r>
            <a:r>
              <a:rPr lang="en-IN" sz="1800">
                <a:latin typeface="Times New Roman"/>
                <a:ea typeface="+mn-lt"/>
                <a:cs typeface="+mn-lt"/>
              </a:rPr>
              <a:t>, </a:t>
            </a:r>
            <a:r>
              <a:rPr lang="en-IN" sz="1800">
                <a:latin typeface="Times New Roman"/>
                <a:cs typeface="Times New Roman"/>
              </a:rPr>
              <a:t>mailer A</a:t>
            </a:r>
          </a:p>
          <a:p>
            <a:pPr marL="0" indent="0" algn="just">
              <a:buNone/>
            </a:pPr>
            <a:r>
              <a:rPr lang="en-IN" b="1">
                <a:latin typeface="Times New Roman"/>
                <a:cs typeface="Times New Roman"/>
              </a:rPr>
              <a:t>3. Manufacturer 2854 (Competitor 2):</a:t>
            </a:r>
            <a:endParaRPr lang="en-IN">
              <a:latin typeface="Times New Roman"/>
              <a:cs typeface="Times New Roman"/>
            </a:endParaRPr>
          </a:p>
          <a:p>
            <a:pPr marL="474980" lvl="1" algn="just">
              <a:buFont typeface="Courier New" panose="020B0604020202020204" pitchFamily="34" charset="0"/>
              <a:buChar char="o"/>
            </a:pPr>
            <a:r>
              <a:rPr lang="en-IN" sz="1800" b="1">
                <a:latin typeface="Times New Roman"/>
                <a:cs typeface="Times New Roman"/>
              </a:rPr>
              <a:t>Significant Features</a:t>
            </a:r>
            <a:r>
              <a:rPr lang="en-IN" sz="1800">
                <a:latin typeface="Times New Roman"/>
                <a:cs typeface="Times New Roman"/>
              </a:rPr>
              <a:t>: quarterly sales coupon influence</a:t>
            </a:r>
            <a:r>
              <a:rPr lang="en-IN" sz="1800">
                <a:latin typeface="Times New Roman"/>
                <a:ea typeface="+mn-lt"/>
                <a:cs typeface="+mn-lt"/>
              </a:rPr>
              <a:t> </a:t>
            </a:r>
            <a:endParaRPr lang="en-IN" sz="1800">
              <a:latin typeface="Times New Roman"/>
              <a:ea typeface="+mn-lt"/>
              <a:cs typeface="Times New Roman"/>
            </a:endParaRPr>
          </a:p>
          <a:p>
            <a:pPr marL="474980" lvl="1" algn="just">
              <a:buFont typeface="Courier New" panose="020B0604020202020204" pitchFamily="34" charset="0"/>
              <a:buChar char="o"/>
            </a:pPr>
            <a:r>
              <a:rPr lang="en-IN" sz="1800" b="1">
                <a:latin typeface="Times New Roman"/>
                <a:ea typeface="+mn-lt"/>
                <a:cs typeface="Times New Roman"/>
              </a:rPr>
              <a:t>Insignificant Features</a:t>
            </a:r>
            <a:r>
              <a:rPr lang="en-IN" sz="1800">
                <a:latin typeface="Times New Roman"/>
                <a:ea typeface="+mn-lt"/>
                <a:cs typeface="Times New Roman"/>
              </a:rPr>
              <a:t>:</a:t>
            </a:r>
            <a:r>
              <a:rPr lang="en-IN" sz="1800">
                <a:latin typeface="Times New Roman"/>
                <a:ea typeface="+mn-lt"/>
                <a:cs typeface="+mn-lt"/>
              </a:rPr>
              <a:t> </a:t>
            </a:r>
            <a:r>
              <a:rPr lang="en-IN" sz="1800">
                <a:latin typeface="Times New Roman"/>
                <a:cs typeface="Times New Roman"/>
              </a:rPr>
              <a:t>week</a:t>
            </a:r>
            <a:r>
              <a:rPr lang="en-IN" sz="1800">
                <a:latin typeface="Times New Roman"/>
                <a:ea typeface="+mn-lt"/>
                <a:cs typeface="+mn-lt"/>
              </a:rPr>
              <a:t>, q</a:t>
            </a:r>
            <a:r>
              <a:rPr lang="en-IN" sz="1800">
                <a:latin typeface="Times New Roman"/>
                <a:cs typeface="Times New Roman"/>
              </a:rPr>
              <a:t>uarterly sales growth</a:t>
            </a:r>
            <a:r>
              <a:rPr lang="en-IN" sz="1800">
                <a:latin typeface="Times New Roman"/>
                <a:ea typeface="+mn-lt"/>
                <a:cs typeface="+mn-lt"/>
              </a:rPr>
              <a:t>, mailer D,</a:t>
            </a:r>
            <a:endParaRPr lang="en-IN" sz="1800">
              <a:latin typeface="Times New Roman"/>
              <a:cs typeface="Times New Roman"/>
            </a:endParaRPr>
          </a:p>
        </p:txBody>
      </p:sp>
      <p:pic>
        <p:nvPicPr>
          <p:cNvPr id="5" name="Picture 4" descr="dunnhumby (@dunnhumby) / X">
            <a:extLst>
              <a:ext uri="{FF2B5EF4-FFF2-40B4-BE49-F238E27FC236}">
                <a16:creationId xmlns:a16="http://schemas.microsoft.com/office/drawing/2014/main" id="{676FB0B3-647B-E324-90E4-1F25CED68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3293" y="5861995"/>
            <a:ext cx="997626" cy="9976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B87D2EF-1BB5-7CCB-205D-C6AF6688A973}"/>
              </a:ext>
            </a:extLst>
          </p:cNvPr>
          <p:cNvSpPr txBox="1">
            <a:spLocks/>
          </p:cNvSpPr>
          <p:nvPr/>
        </p:nvSpPr>
        <p:spPr>
          <a:xfrm>
            <a:off x="481406" y="-346379"/>
            <a:ext cx="9601200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 New Roman"/>
                <a:cs typeface="Times New Roman"/>
              </a:rPr>
              <a:t>SALES PREDICTION MODELS</a:t>
            </a:r>
          </a:p>
        </p:txBody>
      </p:sp>
    </p:spTree>
    <p:extLst>
      <p:ext uri="{BB962C8B-B14F-4D97-AF65-F5344CB8AC3E}">
        <p14:creationId xmlns:p14="http://schemas.microsoft.com/office/powerpoint/2010/main" val="2119368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A6BAE-3A45-A3BE-53EC-525FDBB87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B87D2EF-1BB5-7CCB-205D-C6AF6688A973}"/>
              </a:ext>
            </a:extLst>
          </p:cNvPr>
          <p:cNvSpPr txBox="1">
            <a:spLocks/>
          </p:cNvSpPr>
          <p:nvPr/>
        </p:nvSpPr>
        <p:spPr>
          <a:xfrm>
            <a:off x="481406" y="-346379"/>
            <a:ext cx="9601200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/>
                <a:cs typeface="Times New Roman"/>
              </a:rPr>
              <a:t>Quarterly SALES forecasting</a:t>
            </a:r>
          </a:p>
        </p:txBody>
      </p:sp>
      <p:pic>
        <p:nvPicPr>
          <p:cNvPr id="10" name="Picture 9" descr="dunnhumby (@dunnhumby) / X">
            <a:extLst>
              <a:ext uri="{FF2B5EF4-FFF2-40B4-BE49-F238E27FC236}">
                <a16:creationId xmlns:a16="http://schemas.microsoft.com/office/drawing/2014/main" id="{628BB27E-C1D2-8AFE-AEE1-AE9BF53B0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3487" y="5856621"/>
            <a:ext cx="1000125" cy="1000125"/>
          </a:xfrm>
          <a:prstGeom prst="rect">
            <a:avLst/>
          </a:prstGeom>
        </p:spPr>
      </p:pic>
      <p:pic>
        <p:nvPicPr>
          <p:cNvPr id="12" name="Picture 11" descr="A graph of sales and sales&#10;&#10;Description automatically generated">
            <a:extLst>
              <a:ext uri="{FF2B5EF4-FFF2-40B4-BE49-F238E27FC236}">
                <a16:creationId xmlns:a16="http://schemas.microsoft.com/office/drawing/2014/main" id="{8DAE1C0E-D01B-796E-A89C-3BE745C88F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72" b="66569"/>
          <a:stretch/>
        </p:blipFill>
        <p:spPr>
          <a:xfrm>
            <a:off x="479482" y="1188367"/>
            <a:ext cx="6443609" cy="39115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06BFA8-1503-03F2-0973-D21DC5BA62A7}"/>
              </a:ext>
            </a:extLst>
          </p:cNvPr>
          <p:cNvSpPr txBox="1"/>
          <p:nvPr/>
        </p:nvSpPr>
        <p:spPr>
          <a:xfrm>
            <a:off x="7257334" y="1176596"/>
            <a:ext cx="464332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dirty="0">
                <a:latin typeface="Times New Roman"/>
                <a:cs typeface="Times New Roman"/>
              </a:rPr>
              <a:t>Manufacturer 69:</a:t>
            </a:r>
            <a:endParaRPr lang="en-US"/>
          </a:p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The forecast suggests a lack of significant growth in the upcoming quarters, highlighting the need for Manufacturer 69 to reassess and enhance its marketing strategies to drive overall growth.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3721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A6BAE-3A45-A3BE-53EC-525FDBB87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B87D2EF-1BB5-7CCB-205D-C6AF6688A973}"/>
              </a:ext>
            </a:extLst>
          </p:cNvPr>
          <p:cNvSpPr txBox="1">
            <a:spLocks/>
          </p:cNvSpPr>
          <p:nvPr/>
        </p:nvSpPr>
        <p:spPr>
          <a:xfrm>
            <a:off x="481406" y="-346379"/>
            <a:ext cx="9601200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/>
                <a:cs typeface="Times New Roman"/>
              </a:rPr>
              <a:t>Quarterly SALES forecasting</a:t>
            </a:r>
          </a:p>
        </p:txBody>
      </p:sp>
      <p:pic>
        <p:nvPicPr>
          <p:cNvPr id="10" name="Picture 9" descr="dunnhumby (@dunnhumby) / X">
            <a:extLst>
              <a:ext uri="{FF2B5EF4-FFF2-40B4-BE49-F238E27FC236}">
                <a16:creationId xmlns:a16="http://schemas.microsoft.com/office/drawing/2014/main" id="{628BB27E-C1D2-8AFE-AEE1-AE9BF53B0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3487" y="5856621"/>
            <a:ext cx="1000125" cy="1000125"/>
          </a:xfrm>
          <a:prstGeom prst="rect">
            <a:avLst/>
          </a:prstGeom>
        </p:spPr>
      </p:pic>
      <p:pic>
        <p:nvPicPr>
          <p:cNvPr id="13" name="Picture 12" descr="A graph of sales and sales&#10;&#10;Description automatically generated">
            <a:extLst>
              <a:ext uri="{FF2B5EF4-FFF2-40B4-BE49-F238E27FC236}">
                <a16:creationId xmlns:a16="http://schemas.microsoft.com/office/drawing/2014/main" id="{E843F5EF-1321-F837-9E02-31CD85F1A8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51" t="33041" r="452" b="32748"/>
          <a:stretch/>
        </p:blipFill>
        <p:spPr>
          <a:xfrm>
            <a:off x="702920" y="729238"/>
            <a:ext cx="4944033" cy="3055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 descr="A graph of sales and sales&#10;&#10;Description automatically generated">
            <a:extLst>
              <a:ext uri="{FF2B5EF4-FFF2-40B4-BE49-F238E27FC236}">
                <a16:creationId xmlns:a16="http://schemas.microsoft.com/office/drawing/2014/main" id="{B93CC621-1243-3D7B-BBE1-E4BA2095A2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6124" r="151"/>
          <a:stretch/>
        </p:blipFill>
        <p:spPr>
          <a:xfrm>
            <a:off x="6095124" y="731285"/>
            <a:ext cx="4833783" cy="30688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1C72CC-59BA-A8A9-8D84-1D18AF98E9C9}"/>
              </a:ext>
            </a:extLst>
          </p:cNvPr>
          <p:cNvSpPr txBox="1"/>
          <p:nvPr/>
        </p:nvSpPr>
        <p:spPr>
          <a:xfrm>
            <a:off x="716582" y="4390331"/>
            <a:ext cx="1012299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b="1" dirty="0">
                <a:latin typeface="Times New Roman"/>
                <a:ea typeface="+mn-lt"/>
                <a:cs typeface="+mn-lt"/>
              </a:rPr>
              <a:t>Manufacturer 2852:</a:t>
            </a:r>
            <a:r>
              <a:rPr lang="en-US" dirty="0">
                <a:latin typeface="Times New Roman"/>
                <a:ea typeface="+mn-lt"/>
                <a:cs typeface="+mn-lt"/>
              </a:rPr>
              <a:t> The forecasted sales demonstrate substantial growth in the upcoming quarters, indicating that Manufacturer 2852 will continue to dominate the primal beef market through its highly effective promotional strategies.</a:t>
            </a:r>
            <a:endParaRPr lang="en-US" dirty="0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b="1" dirty="0">
                <a:latin typeface="Times New Roman"/>
                <a:ea typeface="+mn-lt"/>
                <a:cs typeface="+mn-lt"/>
              </a:rPr>
              <a:t>Manufacturer 2854:</a:t>
            </a:r>
            <a:r>
              <a:rPr lang="en-US" dirty="0">
                <a:latin typeface="Times New Roman"/>
                <a:ea typeface="+mn-lt"/>
                <a:cs typeface="+mn-lt"/>
              </a:rPr>
              <a:t> In line with previous trends, Manufacturer 2854 is projected to face challenges in stabilizing sales growth, with a significant decline anticipated unless aggressive marketing campaigns are reintroduced.</a:t>
            </a:r>
            <a:endParaRPr lang="en-US" dirty="0">
              <a:latin typeface="Times New Roman"/>
              <a:cs typeface="Times New Roman"/>
            </a:endParaRPr>
          </a:p>
          <a:p>
            <a:pPr algn="just"/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6924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97513-7A5B-4DCB-6D15-D9AF13709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694B5-DB08-5E08-BBCA-F0BAFC3BB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214" y="-130207"/>
            <a:ext cx="11698051" cy="844920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CLUSTER analysis</a:t>
            </a:r>
            <a:endParaRPr lang="en-IN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CD019-4E40-B71F-925A-2BFBD0DE2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213" y="583370"/>
            <a:ext cx="10946859" cy="48708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N" b="1" cap="all">
                <a:latin typeface="Times New Roman"/>
                <a:cs typeface="Times New Roman"/>
              </a:rPr>
              <a:t>GOAL: CUSTOMER SEGMENTATION BASED ON BUYING INTENT</a:t>
            </a:r>
            <a:endParaRPr lang="en-IN" b="1">
              <a:latin typeface="Times New Roman"/>
              <a:cs typeface="Times New Roman"/>
            </a:endParaRPr>
          </a:p>
          <a:p>
            <a:pPr marL="285750" indent="-285750"/>
            <a:r>
              <a:rPr lang="en-IN">
                <a:latin typeface="Times New Roman"/>
                <a:cs typeface="Times New Roman"/>
              </a:rPr>
              <a:t>Used Elbow Method to identify ideal number of clusters based on household key</a:t>
            </a:r>
            <a:endParaRPr lang="en-US">
              <a:latin typeface="Times New Roman"/>
              <a:cs typeface="Times New Roman"/>
            </a:endParaRPr>
          </a:p>
          <a:p>
            <a:pPr marL="285750" indent="-285750"/>
            <a:r>
              <a:rPr lang="en-IN">
                <a:latin typeface="Times New Roman"/>
                <a:cs typeface="Times New Roman"/>
              </a:rPr>
              <a:t>Used </a:t>
            </a:r>
            <a:r>
              <a:rPr lang="en-IN" err="1">
                <a:latin typeface="Times New Roman"/>
                <a:cs typeface="Times New Roman"/>
              </a:rPr>
              <a:t>KMeans</a:t>
            </a:r>
            <a:r>
              <a:rPr lang="en-IN">
                <a:latin typeface="Times New Roman"/>
                <a:cs typeface="Times New Roman"/>
              </a:rPr>
              <a:t> clustering to identify 3 clusters</a:t>
            </a:r>
          </a:p>
          <a:p>
            <a:pPr marL="285750" indent="-285750"/>
            <a:r>
              <a:rPr lang="en-IN">
                <a:latin typeface="Times New Roman"/>
                <a:cs typeface="Times New Roman"/>
              </a:rPr>
              <a:t>Checked the curve to understand the data, and formed intuitive names for each segment:</a:t>
            </a:r>
          </a:p>
          <a:p>
            <a:pPr marL="694690" lvl="2">
              <a:buFont typeface="Wingdings" panose="020B0604020202020204" pitchFamily="34" charset="0"/>
              <a:buChar char="§"/>
            </a:pPr>
            <a:r>
              <a:rPr lang="en-IN" sz="1600" b="1">
                <a:latin typeface="Times New Roman"/>
                <a:cs typeface="Times New Roman"/>
              </a:rPr>
              <a:t>Cluster 0:</a:t>
            </a:r>
            <a:r>
              <a:rPr lang="en-IN" sz="1600">
                <a:latin typeface="Times New Roman"/>
                <a:cs typeface="Times New Roman"/>
              </a:rPr>
              <a:t> High-value customers</a:t>
            </a:r>
            <a:endParaRPr lang="en-US" sz="1600" b="1">
              <a:solidFill>
                <a:srgbClr val="FF0000"/>
              </a:solidFill>
              <a:latin typeface="Times New Roman"/>
              <a:ea typeface="+mn-lt"/>
              <a:cs typeface="+mn-lt"/>
            </a:endParaRPr>
          </a:p>
          <a:p>
            <a:pPr marL="694690" lvl="2">
              <a:buFont typeface="Wingdings" panose="020B0604020202020204" pitchFamily="34" charset="0"/>
              <a:buChar char="§"/>
            </a:pPr>
            <a:r>
              <a:rPr lang="en-IN" sz="1600" b="1">
                <a:latin typeface="Times New Roman"/>
                <a:cs typeface="Times New Roman"/>
              </a:rPr>
              <a:t>Cluster 1:</a:t>
            </a:r>
            <a:r>
              <a:rPr lang="en-IN" sz="1600">
                <a:latin typeface="Times New Roman"/>
                <a:cs typeface="Times New Roman"/>
              </a:rPr>
              <a:t> Cautious spenders</a:t>
            </a:r>
          </a:p>
          <a:p>
            <a:pPr marL="694690" lvl="2">
              <a:buFont typeface="Wingdings" panose="020B0604020202020204" pitchFamily="34" charset="0"/>
              <a:buChar char="§"/>
            </a:pPr>
            <a:r>
              <a:rPr lang="en-IN" sz="1600" b="1">
                <a:latin typeface="Times New Roman"/>
                <a:cs typeface="Times New Roman"/>
              </a:rPr>
              <a:t>Cluster 2:</a:t>
            </a:r>
            <a:r>
              <a:rPr lang="en-IN" sz="1600">
                <a:latin typeface="Times New Roman"/>
                <a:cs typeface="Times New Roman"/>
              </a:rPr>
              <a:t> Engaged buyers</a:t>
            </a:r>
          </a:p>
        </p:txBody>
      </p:sp>
      <p:pic>
        <p:nvPicPr>
          <p:cNvPr id="6" name="Picture 5" descr="dunnhumby (@dunnhumby) / X">
            <a:extLst>
              <a:ext uri="{FF2B5EF4-FFF2-40B4-BE49-F238E27FC236}">
                <a16:creationId xmlns:a16="http://schemas.microsoft.com/office/drawing/2014/main" id="{426B428C-4A6A-ABAC-30CC-D613777E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3293" y="5861995"/>
            <a:ext cx="997626" cy="997626"/>
          </a:xfrm>
          <a:prstGeom prst="rect">
            <a:avLst/>
          </a:prstGeom>
        </p:spPr>
      </p:pic>
      <p:pic>
        <p:nvPicPr>
          <p:cNvPr id="8" name="Picture 7" descr="A chart with many colored dots&#10;&#10;Description automatically generated">
            <a:extLst>
              <a:ext uri="{FF2B5EF4-FFF2-40B4-BE49-F238E27FC236}">
                <a16:creationId xmlns:a16="http://schemas.microsoft.com/office/drawing/2014/main" id="{BF36059C-DBA1-77FC-7DE6-20B6C5E2F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913" y="3531551"/>
            <a:ext cx="5018690" cy="3133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A graph of a number of clusters&#10;&#10;Description automatically generated">
            <a:extLst>
              <a:ext uri="{FF2B5EF4-FFF2-40B4-BE49-F238E27FC236}">
                <a16:creationId xmlns:a16="http://schemas.microsoft.com/office/drawing/2014/main" id="{D4ADE8EF-1B12-920B-1305-2A0360341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321" y="3527608"/>
            <a:ext cx="4094728" cy="31425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2482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BB1E3-1AD7-C1E6-1330-204B94608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6E4-BC6F-2ED8-EEB7-A1A21945A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214" y="556348"/>
            <a:ext cx="11207261" cy="59625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IN" sz="2200" b="1">
                <a:latin typeface="Times New Roman"/>
                <a:cs typeface="Times New Roman"/>
              </a:rPr>
              <a:t>Model Insights and Recommendations</a:t>
            </a:r>
            <a:endParaRPr lang="en-US" b="1"/>
          </a:p>
          <a:p>
            <a:pPr algn="just"/>
            <a:r>
              <a:rPr lang="en-IN" b="1" i="0">
                <a:effectLst/>
                <a:latin typeface="Times New Roman"/>
                <a:cs typeface="Times New Roman"/>
              </a:rPr>
              <a:t>Cluster 0 (</a:t>
            </a:r>
            <a:r>
              <a:rPr lang="en-IN" b="1">
                <a:latin typeface="Times New Roman"/>
                <a:cs typeface="Times New Roman"/>
              </a:rPr>
              <a:t>High-value</a:t>
            </a:r>
            <a:r>
              <a:rPr lang="en-IN" b="1" i="0">
                <a:effectLst/>
                <a:latin typeface="Times New Roman"/>
                <a:cs typeface="Times New Roman"/>
              </a:rPr>
              <a:t> Customers</a:t>
            </a:r>
            <a:r>
              <a:rPr lang="en-IN" b="1">
                <a:latin typeface="Times New Roman"/>
                <a:cs typeface="Times New Roman"/>
              </a:rPr>
              <a:t>)</a:t>
            </a:r>
            <a:endParaRPr lang="en-IN">
              <a:latin typeface="Times New Roman"/>
              <a:cs typeface="Times New Roman"/>
            </a:endParaRPr>
          </a:p>
          <a:p>
            <a:pPr marL="474980" lvl="1" algn="just">
              <a:buFont typeface="Wingdings" panose="020B0604020202020204" pitchFamily="34" charset="0"/>
              <a:buChar char="§"/>
            </a:pPr>
            <a:r>
              <a:rPr lang="en-IN" sz="1800" b="0" i="0">
                <a:effectLst/>
                <a:latin typeface="Times New Roman"/>
                <a:cs typeface="Times New Roman"/>
              </a:rPr>
              <a:t>Focus on maintaining their loyalty through targeted campaigns for </a:t>
            </a:r>
            <a:r>
              <a:rPr lang="en-IN" sz="1800">
                <a:latin typeface="Times New Roman"/>
                <a:cs typeface="Times New Roman"/>
              </a:rPr>
              <a:t>value-added</a:t>
            </a:r>
            <a:r>
              <a:rPr lang="en-IN" sz="1800" b="0" i="0">
                <a:effectLst/>
                <a:latin typeface="Times New Roman"/>
                <a:cs typeface="Times New Roman"/>
              </a:rPr>
              <a:t> services or bundled offers.</a:t>
            </a:r>
            <a:endParaRPr lang="en-IN" sz="1800">
              <a:latin typeface="Times New Roman"/>
              <a:cs typeface="Times New Roman"/>
            </a:endParaRPr>
          </a:p>
          <a:p>
            <a:pPr marL="474980" lvl="1" algn="just">
              <a:buFont typeface="Wingdings" panose="020B0604020202020204" pitchFamily="34" charset="0"/>
              <a:buChar char="§"/>
            </a:pPr>
            <a:r>
              <a:rPr lang="en-IN" sz="1800" b="0" i="0">
                <a:effectLst/>
                <a:latin typeface="Times New Roman"/>
                <a:cs typeface="Times New Roman"/>
              </a:rPr>
              <a:t>They are the most profitable group; retaining them is critical.</a:t>
            </a:r>
            <a:endParaRPr lang="en-IN" sz="1800">
              <a:latin typeface="Times New Roman"/>
              <a:cs typeface="Times New Roman"/>
            </a:endParaRPr>
          </a:p>
          <a:p>
            <a:pPr algn="just"/>
            <a:r>
              <a:rPr lang="en-IN" b="1" i="0">
                <a:effectLst/>
                <a:latin typeface="Times New Roman"/>
                <a:cs typeface="Times New Roman"/>
              </a:rPr>
              <a:t>Cluster 1 (Cautious Spenders</a:t>
            </a:r>
            <a:r>
              <a:rPr lang="en-IN" b="1">
                <a:latin typeface="Times New Roman"/>
                <a:cs typeface="Times New Roman"/>
              </a:rPr>
              <a:t>)</a:t>
            </a:r>
          </a:p>
          <a:p>
            <a:pPr marL="474980" lvl="1" algn="just">
              <a:buFont typeface="Wingdings" panose="020B0604020202020204" pitchFamily="34" charset="0"/>
              <a:buChar char="§"/>
            </a:pPr>
            <a:r>
              <a:rPr lang="en-IN" sz="1800">
                <a:latin typeface="Times New Roman"/>
                <a:cs typeface="Times New Roman"/>
              </a:rPr>
              <a:t>Offer</a:t>
            </a:r>
            <a:r>
              <a:rPr lang="en-IN" sz="1800" b="0" i="0">
                <a:effectLst/>
                <a:latin typeface="Times New Roman"/>
                <a:cs typeface="Times New Roman"/>
              </a:rPr>
              <a:t> tailored campaigns with steep discounts or promotions to drive sales and engagement.</a:t>
            </a:r>
            <a:endParaRPr lang="en-IN" sz="1800">
              <a:latin typeface="Times New Roman"/>
              <a:cs typeface="Times New Roman"/>
            </a:endParaRPr>
          </a:p>
          <a:p>
            <a:pPr marL="474980" lvl="1" algn="just">
              <a:buFont typeface="Wingdings" panose="020B0604020202020204" pitchFamily="34" charset="0"/>
              <a:buChar char="§"/>
            </a:pPr>
            <a:r>
              <a:rPr lang="en-IN" sz="1800" b="0" i="0">
                <a:effectLst/>
                <a:latin typeface="Times New Roman"/>
                <a:cs typeface="Times New Roman"/>
              </a:rPr>
              <a:t>Explore ways to </a:t>
            </a:r>
            <a:r>
              <a:rPr lang="en-IN" sz="1800">
                <a:latin typeface="Times New Roman"/>
                <a:cs typeface="Times New Roman"/>
              </a:rPr>
              <a:t>up-sell</a:t>
            </a:r>
            <a:r>
              <a:rPr lang="en-IN" sz="1800" b="0" i="0">
                <a:effectLst/>
                <a:latin typeface="Times New Roman"/>
                <a:cs typeface="Times New Roman"/>
              </a:rPr>
              <a:t> or </a:t>
            </a:r>
            <a:r>
              <a:rPr lang="en-IN" sz="1800">
                <a:latin typeface="Times New Roman"/>
                <a:cs typeface="Times New Roman"/>
              </a:rPr>
              <a:t>cross-sell</a:t>
            </a:r>
            <a:r>
              <a:rPr lang="en-IN" sz="1800" b="0" i="0">
                <a:effectLst/>
                <a:latin typeface="Times New Roman"/>
                <a:cs typeface="Times New Roman"/>
              </a:rPr>
              <a:t> products with minimal price increases.</a:t>
            </a:r>
            <a:endParaRPr lang="en-IN" sz="1800">
              <a:latin typeface="Times New Roman"/>
              <a:cs typeface="Times New Roman"/>
            </a:endParaRPr>
          </a:p>
          <a:p>
            <a:pPr algn="just"/>
            <a:r>
              <a:rPr lang="en-IN" b="1" i="0">
                <a:effectLst/>
                <a:latin typeface="Times New Roman"/>
                <a:cs typeface="Times New Roman"/>
              </a:rPr>
              <a:t>Cluster 2 (Engaged Buyers</a:t>
            </a:r>
            <a:r>
              <a:rPr lang="en-IN" b="1">
                <a:latin typeface="Times New Roman"/>
                <a:cs typeface="Times New Roman"/>
              </a:rPr>
              <a:t>)</a:t>
            </a:r>
          </a:p>
          <a:p>
            <a:pPr marL="474980" lvl="1" algn="just">
              <a:buFont typeface="Wingdings" panose="020B0604020202020204" pitchFamily="34" charset="0"/>
              <a:buChar char="§"/>
            </a:pPr>
            <a:r>
              <a:rPr lang="en-IN" sz="1800" b="0" i="0">
                <a:effectLst/>
                <a:latin typeface="Times New Roman"/>
                <a:cs typeface="Times New Roman"/>
              </a:rPr>
              <a:t>Limit excessive coupon distribution to balance profitability while maintaining their engagement.</a:t>
            </a:r>
            <a:endParaRPr lang="en-IN" sz="1800">
              <a:latin typeface="Times New Roman"/>
              <a:cs typeface="Times New Roman"/>
            </a:endParaRPr>
          </a:p>
          <a:p>
            <a:pPr marL="474980" lvl="1" algn="just">
              <a:buFont typeface="Wingdings" panose="020B0604020202020204" pitchFamily="34" charset="0"/>
              <a:buChar char="§"/>
            </a:pPr>
            <a:r>
              <a:rPr lang="en-IN" sz="1800" b="0" i="0">
                <a:effectLst/>
                <a:latin typeface="Times New Roman"/>
                <a:cs typeface="Times New Roman"/>
              </a:rPr>
              <a:t>Focus on personalized offers that encourage larger basket sizes or premium product purchases.</a:t>
            </a:r>
            <a:endParaRPr lang="en-IN" sz="1800">
              <a:latin typeface="Times New Roman"/>
              <a:cs typeface="Times New Roman"/>
            </a:endParaRPr>
          </a:p>
          <a:p>
            <a:pPr algn="just">
              <a:buNone/>
            </a:pPr>
            <a:endParaRPr lang="en-IN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IN" sz="2200" b="1">
                <a:latin typeface="Times New Roman"/>
                <a:cs typeface="Times New Roman"/>
              </a:rPr>
              <a:t>Based on these results, “Buyer Class” column was created.</a:t>
            </a:r>
          </a:p>
        </p:txBody>
      </p:sp>
      <p:pic>
        <p:nvPicPr>
          <p:cNvPr id="5" name="Picture 4" descr="dunnhumby (@dunnhumby) / X">
            <a:extLst>
              <a:ext uri="{FF2B5EF4-FFF2-40B4-BE49-F238E27FC236}">
                <a16:creationId xmlns:a16="http://schemas.microsoft.com/office/drawing/2014/main" id="{2CF8D3FD-9389-5969-B623-413A3D717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3293" y="5861995"/>
            <a:ext cx="997626" cy="99762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9AC0E06-9B6D-5604-D003-6E9422F11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214" y="-130207"/>
            <a:ext cx="11698051" cy="844920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CLUSTER analysis</a:t>
            </a:r>
            <a:endParaRPr lang="en-IN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6300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A1465-9057-A2E0-8B81-352207AE2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895" y="-357187"/>
            <a:ext cx="9601200" cy="1309687"/>
          </a:xfrm>
        </p:spPr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Scope and goals</a:t>
            </a:r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0AA393B5-A6AA-5E96-4F76-9B2A5A2B24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7028482"/>
              </p:ext>
            </p:extLst>
          </p:nvPr>
        </p:nvGraphicFramePr>
        <p:xfrm>
          <a:off x="1102895" y="686051"/>
          <a:ext cx="9952181" cy="5509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84" name="Picture 2283" descr="dunnhumby (@dunnhumby) / X">
            <a:extLst>
              <a:ext uri="{FF2B5EF4-FFF2-40B4-BE49-F238E27FC236}">
                <a16:creationId xmlns:a16="http://schemas.microsoft.com/office/drawing/2014/main" id="{EF36BB1F-59BC-67B3-346A-60F8DBBEF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3293" y="5861995"/>
            <a:ext cx="997626" cy="9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10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7F5CD-FC61-E9C0-0F2C-67D427954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BA59B-2013-5B7F-2922-D82F9BD3C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213" y="688878"/>
            <a:ext cx="5427785" cy="528161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IN" sz="2000">
                <a:latin typeface="Times New Roman"/>
                <a:cs typeface="Times New Roman"/>
              </a:rPr>
              <a:t>Logistic Regression on Coupon Redemption: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IN" b="1">
                <a:latin typeface="Times New Roman"/>
                <a:cs typeface="Times New Roman"/>
              </a:rPr>
              <a:t>Objective</a:t>
            </a:r>
            <a:r>
              <a:rPr lang="en-IN">
                <a:latin typeface="Times New Roman"/>
                <a:cs typeface="Times New Roman"/>
              </a:rPr>
              <a:t>: Understand factors influencing coupon redemption.</a:t>
            </a:r>
          </a:p>
          <a:p>
            <a:r>
              <a:rPr lang="en-IN" b="1">
                <a:latin typeface="Times New Roman"/>
                <a:cs typeface="Times New Roman"/>
              </a:rPr>
              <a:t>Approach</a:t>
            </a:r>
            <a:r>
              <a:rPr lang="en-IN">
                <a:latin typeface="Times New Roman"/>
                <a:cs typeface="Times New Roman"/>
              </a:rPr>
              <a:t>: Recursive Feature Elimination (RFE) to select top predictors.</a:t>
            </a:r>
          </a:p>
          <a:p>
            <a:r>
              <a:rPr lang="en-IN">
                <a:latin typeface="Times New Roman"/>
                <a:cs typeface="Times New Roman"/>
              </a:rPr>
              <a:t>Logistic regression on selected predictors:</a:t>
            </a:r>
          </a:p>
          <a:p>
            <a:pPr>
              <a:buNone/>
            </a:pPr>
            <a:r>
              <a:rPr lang="en-IN" b="1">
                <a:latin typeface="Times New Roman"/>
                <a:cs typeface="Times New Roman"/>
              </a:rPr>
              <a:t> Significant Predictors</a:t>
            </a:r>
            <a:r>
              <a:rPr lang="en-IN">
                <a:latin typeface="Times New Roman"/>
                <a:cs typeface="Times New Roman"/>
              </a:rPr>
              <a:t>: classification 1, mailer, MANUFACTURER, HOMEOWNER DESC, KID CATEGORY DESC, </a:t>
            </a:r>
            <a:r>
              <a:rPr lang="en-IN" err="1">
                <a:latin typeface="Times New Roman"/>
                <a:cs typeface="Times New Roman"/>
              </a:rPr>
              <a:t>Buyer Class</a:t>
            </a:r>
            <a:r>
              <a:rPr lang="en-IN">
                <a:latin typeface="Times New Roman"/>
                <a:cs typeface="Times New Roman"/>
              </a:rPr>
              <a:t>.</a:t>
            </a:r>
            <a:endParaRPr lang="en-IN"/>
          </a:p>
        </p:txBody>
      </p:sp>
      <p:pic>
        <p:nvPicPr>
          <p:cNvPr id="4" name="Picture 3" descr="A graph of a curve&#10;&#10;Description automatically generated">
            <a:extLst>
              <a:ext uri="{FF2B5EF4-FFF2-40B4-BE49-F238E27FC236}">
                <a16:creationId xmlns:a16="http://schemas.microsoft.com/office/drawing/2014/main" id="{807810A9-C783-7B41-C11D-8BE600620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55" y="893783"/>
            <a:ext cx="5963243" cy="49611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dunnhumby (@dunnhumby) / X">
            <a:extLst>
              <a:ext uri="{FF2B5EF4-FFF2-40B4-BE49-F238E27FC236}">
                <a16:creationId xmlns:a16="http://schemas.microsoft.com/office/drawing/2014/main" id="{75DEB982-2550-EF3D-8413-E9C2A64D9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3293" y="5861995"/>
            <a:ext cx="997626" cy="99762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71EE370-FE38-E077-6EFB-AB1EA5CCBD1D}"/>
              </a:ext>
            </a:extLst>
          </p:cNvPr>
          <p:cNvSpPr txBox="1">
            <a:spLocks/>
          </p:cNvSpPr>
          <p:nvPr/>
        </p:nvSpPr>
        <p:spPr>
          <a:xfrm>
            <a:off x="492214" y="-157228"/>
            <a:ext cx="11698051" cy="844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 New Roman"/>
                <a:cs typeface="Times New Roman"/>
              </a:rPr>
              <a:t>Coupon redemption model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54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7F5CD-FC61-E9C0-0F2C-67D427954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BA59B-2013-5B7F-2922-D82F9BD3C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295" y="580543"/>
            <a:ext cx="5855676" cy="52816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None/>
            </a:pPr>
            <a:r>
              <a:rPr lang="en-IN" sz="2000">
                <a:latin typeface="Times New Roman"/>
                <a:cs typeface="Times New Roman"/>
              </a:rPr>
              <a:t>Logistic Regression on Coupon Redemption (continued)</a:t>
            </a:r>
            <a:endParaRPr lang="en-US" sz="200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IN" b="1">
                <a:latin typeface="Times New Roman"/>
                <a:cs typeface="Times New Roman"/>
              </a:rPr>
              <a:t>Mailer Impact:</a:t>
            </a:r>
            <a:endParaRPr lang="en-IN">
              <a:latin typeface="Times New Roman"/>
              <a:cs typeface="Times New Roman"/>
            </a:endParaRPr>
          </a:p>
          <a:p>
            <a:pPr algn="just"/>
            <a:r>
              <a:rPr lang="en-IN">
                <a:latin typeface="Times New Roman"/>
                <a:cs typeface="Times New Roman"/>
              </a:rPr>
              <a:t>Mailer H has the strongest positive effect on redemption likelihood.</a:t>
            </a:r>
          </a:p>
          <a:p>
            <a:pPr algn="just"/>
            <a:r>
              <a:rPr lang="en-IN">
                <a:latin typeface="Times New Roman"/>
                <a:cs typeface="Times New Roman"/>
              </a:rPr>
              <a:t>Other mailers show varying impacts, with mailer D having moderate influence.</a:t>
            </a:r>
          </a:p>
          <a:p>
            <a:pPr algn="just">
              <a:buNone/>
            </a:pPr>
            <a:r>
              <a:rPr lang="en-IN" b="1">
                <a:latin typeface="Times New Roman"/>
                <a:cs typeface="Times New Roman"/>
              </a:rPr>
              <a:t>Customer Segments:</a:t>
            </a:r>
            <a:endParaRPr lang="en-IN">
              <a:latin typeface="Times New Roman"/>
              <a:cs typeface="Times New Roman"/>
            </a:endParaRPr>
          </a:p>
          <a:p>
            <a:pPr algn="just"/>
            <a:r>
              <a:rPr lang="en-IN">
                <a:latin typeface="Times New Roman"/>
                <a:cs typeface="Times New Roman"/>
              </a:rPr>
              <a:t>Age Group 4 and engaged buyers show higher likelihood of coupon redemption as also seen in our initial EDA.</a:t>
            </a:r>
          </a:p>
          <a:p>
            <a:pPr algn="just"/>
            <a:r>
              <a:rPr lang="en-IN">
                <a:latin typeface="Times New Roman"/>
                <a:cs typeface="Times New Roman"/>
              </a:rPr>
              <a:t>Manufacturer 2852 outperforms Manufacturer 69 by leveraging these segments effectively.</a:t>
            </a:r>
          </a:p>
          <a:p>
            <a:pPr algn="just">
              <a:buNone/>
            </a:pPr>
            <a:endParaRPr lang="en-IN"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IN">
              <a:latin typeface="Times New Roman"/>
              <a:cs typeface="Times New Roman"/>
            </a:endParaRPr>
          </a:p>
        </p:txBody>
      </p:sp>
      <p:pic>
        <p:nvPicPr>
          <p:cNvPr id="7" name="Picture 6" descr="dunnhumby (@dunnhumby) / X">
            <a:extLst>
              <a:ext uri="{FF2B5EF4-FFF2-40B4-BE49-F238E27FC236}">
                <a16:creationId xmlns:a16="http://schemas.microsoft.com/office/drawing/2014/main" id="{7824B105-F8D2-12AF-16A4-8F9F5A724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3293" y="5861995"/>
            <a:ext cx="997626" cy="99762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3FA5D0D-0D1F-E0C6-2560-E34A77F37673}"/>
              </a:ext>
            </a:extLst>
          </p:cNvPr>
          <p:cNvSpPr txBox="1">
            <a:spLocks/>
          </p:cNvSpPr>
          <p:nvPr/>
        </p:nvSpPr>
        <p:spPr>
          <a:xfrm>
            <a:off x="492214" y="-157228"/>
            <a:ext cx="11698051" cy="844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 New Roman"/>
                <a:cs typeface="Times New Roman"/>
              </a:rPr>
              <a:t>Coupon redemption model</a:t>
            </a:r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CB4773E-DCBD-E995-D9EA-351C9DB6E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847" y="871785"/>
            <a:ext cx="5192939" cy="46148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31308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DE78B-6E23-7365-9241-C4EC373DF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CB5A4-B6E5-AF2D-B6D3-A484C5774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295" y="557097"/>
            <a:ext cx="7581296" cy="5305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IN" sz="2000">
                <a:latin typeface="Times New Roman"/>
                <a:cs typeface="Times New Roman"/>
              </a:rPr>
              <a:t>Model Insights and Recommendations</a:t>
            </a:r>
            <a:endParaRPr lang="en-US"/>
          </a:p>
          <a:p>
            <a:pPr algn="just">
              <a:buFont typeface="+mj-lt"/>
              <a:buAutoNum type="arabicPeriod"/>
            </a:pPr>
            <a:r>
              <a:rPr lang="en-IN" b="1" i="0">
                <a:effectLst/>
                <a:latin typeface="Times New Roman"/>
                <a:cs typeface="Times New Roman"/>
              </a:rPr>
              <a:t>Mailer Effectiveness:</a:t>
            </a:r>
            <a:r>
              <a:rPr lang="en-IN" b="0" i="0">
                <a:effectLst/>
                <a:latin typeface="Times New Roman"/>
                <a:cs typeface="Times New Roman"/>
              </a:rPr>
              <a:t> Mailer H drives the highest coupon redemption, followed by mailers A and D. Tailored mailer strategies for each target segment can improve redemption rates.</a:t>
            </a:r>
          </a:p>
          <a:p>
            <a:pPr algn="just">
              <a:buFont typeface="+mj-lt"/>
              <a:buAutoNum type="arabicPeriod"/>
            </a:pPr>
            <a:r>
              <a:rPr lang="en-IN" b="1" i="0">
                <a:effectLst/>
                <a:latin typeface="Times New Roman"/>
                <a:cs typeface="Times New Roman"/>
              </a:rPr>
              <a:t>Age Group Trends:</a:t>
            </a:r>
            <a:r>
              <a:rPr lang="en-IN" b="0" i="0">
                <a:effectLst/>
                <a:latin typeface="Times New Roman"/>
                <a:cs typeface="Times New Roman"/>
              </a:rPr>
              <a:t> Age Groups 4 and 6 are the most likely to redeem coupons, while Age Group 5 is less responsive.</a:t>
            </a:r>
          </a:p>
          <a:p>
            <a:pPr algn="just">
              <a:buFont typeface="+mj-lt"/>
              <a:buAutoNum type="arabicPeriod"/>
            </a:pPr>
            <a:r>
              <a:rPr lang="en-IN" b="1" i="0">
                <a:effectLst/>
                <a:latin typeface="Times New Roman"/>
                <a:cs typeface="Times New Roman"/>
              </a:rPr>
              <a:t>Manufacturer Comparison:</a:t>
            </a:r>
            <a:r>
              <a:rPr lang="en-IN" b="0" i="0">
                <a:effectLst/>
                <a:latin typeface="Times New Roman"/>
                <a:cs typeface="Times New Roman"/>
              </a:rPr>
              <a:t> Manufacturer 2852 performs better in driving coupon redemption than Manufacturer 69, whereas Manufacturer 2854 underperforms.</a:t>
            </a:r>
          </a:p>
          <a:p>
            <a:pPr algn="just">
              <a:buFont typeface="+mj-lt"/>
              <a:buAutoNum type="arabicPeriod"/>
            </a:pPr>
            <a:r>
              <a:rPr lang="en-IN" b="1" i="0">
                <a:effectLst/>
                <a:latin typeface="Times New Roman"/>
                <a:cs typeface="Times New Roman"/>
              </a:rPr>
              <a:t>Household and Buyer Class:</a:t>
            </a:r>
            <a:r>
              <a:rPr lang="en-IN" b="0" i="0">
                <a:effectLst/>
                <a:latin typeface="Times New Roman"/>
                <a:cs typeface="Times New Roman"/>
              </a:rPr>
              <a:t> Engaged and </a:t>
            </a:r>
            <a:r>
              <a:rPr lang="en-IN">
                <a:latin typeface="Times New Roman"/>
                <a:cs typeface="Times New Roman"/>
              </a:rPr>
              <a:t>high value</a:t>
            </a:r>
            <a:r>
              <a:rPr lang="en-IN" b="0" i="0">
                <a:effectLst/>
                <a:latin typeface="Times New Roman"/>
                <a:cs typeface="Times New Roman"/>
              </a:rPr>
              <a:t> buyer classes exhibit greater redemption likelihood. Cautious customers show the lowest likelihood, suggesting an opportunity for </a:t>
            </a:r>
            <a:r>
              <a:rPr lang="en-IN">
                <a:latin typeface="Times New Roman"/>
                <a:cs typeface="Times New Roman"/>
              </a:rPr>
              <a:t>better targeted</a:t>
            </a:r>
            <a:r>
              <a:rPr lang="en-IN" b="0" i="0">
                <a:effectLst/>
                <a:latin typeface="Times New Roman"/>
                <a:cs typeface="Times New Roman"/>
              </a:rPr>
              <a:t> campaigns. Households with more kids tend to redeem fewer coupons.</a:t>
            </a:r>
          </a:p>
        </p:txBody>
      </p:sp>
      <p:pic>
        <p:nvPicPr>
          <p:cNvPr id="4" name="Picture 3" descr="A magazine with a page curled up&#10;&#10;Description automatically generated">
            <a:extLst>
              <a:ext uri="{FF2B5EF4-FFF2-40B4-BE49-F238E27FC236}">
                <a16:creationId xmlns:a16="http://schemas.microsoft.com/office/drawing/2014/main" id="{FBEAFF7A-8324-5F19-6108-300C3A5BD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984" y="687300"/>
            <a:ext cx="3678661" cy="4463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dunnhumby (@dunnhumby) / X">
            <a:extLst>
              <a:ext uri="{FF2B5EF4-FFF2-40B4-BE49-F238E27FC236}">
                <a16:creationId xmlns:a16="http://schemas.microsoft.com/office/drawing/2014/main" id="{03A74A6E-584B-B197-8478-33F0D3985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3293" y="5861995"/>
            <a:ext cx="997626" cy="99762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13B2167-FF98-C891-34B7-EFAFCC730FC8}"/>
              </a:ext>
            </a:extLst>
          </p:cNvPr>
          <p:cNvSpPr txBox="1">
            <a:spLocks/>
          </p:cNvSpPr>
          <p:nvPr/>
        </p:nvSpPr>
        <p:spPr>
          <a:xfrm>
            <a:off x="492214" y="-157228"/>
            <a:ext cx="11698051" cy="844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 New Roman"/>
                <a:cs typeface="Times New Roman"/>
              </a:rPr>
              <a:t>Coupon redemption model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0E918-4A58-FD21-A6F9-EFA740BE30BD}"/>
              </a:ext>
            </a:extLst>
          </p:cNvPr>
          <p:cNvSpPr txBox="1"/>
          <p:nvPr/>
        </p:nvSpPr>
        <p:spPr>
          <a:xfrm>
            <a:off x="8176845" y="5240215"/>
            <a:ext cx="38744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Figure: Example of Wrap Front Feature (Mailer H)</a:t>
            </a:r>
          </a:p>
        </p:txBody>
      </p:sp>
    </p:spTree>
    <p:extLst>
      <p:ext uri="{BB962C8B-B14F-4D97-AF65-F5344CB8AC3E}">
        <p14:creationId xmlns:p14="http://schemas.microsoft.com/office/powerpoint/2010/main" val="3928937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03A42-BF78-1796-AD83-513CF1235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60539-BC88-9AE4-43A7-AA9C1EAD2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80" y="-357187"/>
            <a:ext cx="9601200" cy="1309687"/>
          </a:xfrm>
        </p:spPr>
        <p:txBody>
          <a:bodyPr/>
          <a:lstStyle/>
          <a:p>
            <a:r>
              <a:rPr lang="en-IN"/>
              <a:t>INSIGHTS SUMMARY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C8A32-4FF1-D726-2BCD-DB14A315C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68" y="580543"/>
            <a:ext cx="11349359" cy="62610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just">
              <a:buAutoNum type="arabicPeriod"/>
            </a:pPr>
            <a:r>
              <a:rPr lang="en-IN" b="1" u="sng">
                <a:latin typeface="Times New Roman"/>
                <a:cs typeface="Times New Roman"/>
              </a:rPr>
              <a:t>Sales Prediction:</a:t>
            </a:r>
            <a:endParaRPr lang="en-IN" u="sng">
              <a:latin typeface="Times New Roman"/>
              <a:cs typeface="Times New Roman"/>
            </a:endParaRPr>
          </a:p>
          <a:p>
            <a:pPr marL="532130" lvl="1" indent="-285750" algn="just"/>
            <a:r>
              <a:rPr lang="en-IN" b="1">
                <a:latin typeface="Times New Roman"/>
                <a:ea typeface="+mn-lt"/>
                <a:cs typeface="+mn-lt"/>
              </a:rPr>
              <a:t>From Manufacturer 2852 (Competitor 1)</a:t>
            </a:r>
            <a:r>
              <a:rPr lang="en-IN">
                <a:latin typeface="Times New Roman"/>
                <a:ea typeface="+mn-lt"/>
                <a:cs typeface="+mn-lt"/>
              </a:rPr>
              <a:t>:</a:t>
            </a:r>
          </a:p>
          <a:p>
            <a:pPr marL="751840" lvl="2" algn="just">
              <a:buFont typeface="Wingdings" panose="020B0604020202020204" pitchFamily="34" charset="0"/>
              <a:buChar char="§"/>
            </a:pPr>
            <a:r>
              <a:rPr lang="en-IN" sz="1600" b="1">
                <a:latin typeface="Times New Roman"/>
                <a:ea typeface="+mn-lt"/>
                <a:cs typeface="+mn-lt"/>
              </a:rPr>
              <a:t>Drive Quarterly Sales Growth</a:t>
            </a:r>
            <a:r>
              <a:rPr lang="en-IN" sz="1600">
                <a:latin typeface="Times New Roman"/>
                <a:ea typeface="+mn-lt"/>
                <a:cs typeface="+mn-lt"/>
              </a:rPr>
              <a:t>: 2852 achieves significant contributions from </a:t>
            </a:r>
            <a:r>
              <a:rPr lang="en-IN" sz="1600" b="1">
                <a:latin typeface="Times New Roman"/>
                <a:ea typeface="+mn-lt"/>
                <a:cs typeface="+mn-lt"/>
              </a:rPr>
              <a:t>sales growth</a:t>
            </a:r>
            <a:r>
              <a:rPr lang="en-IN" sz="1600">
                <a:latin typeface="Times New Roman"/>
                <a:ea typeface="+mn-lt"/>
                <a:cs typeface="+mn-lt"/>
              </a:rPr>
              <a:t>. 69 should focus on:</a:t>
            </a:r>
            <a:endParaRPr lang="en-IN" sz="1600">
              <a:latin typeface="Times New Roman"/>
              <a:ea typeface="+mn-lt"/>
              <a:cs typeface="Arial"/>
            </a:endParaRPr>
          </a:p>
          <a:p>
            <a:pPr marL="1437640" lvl="4" algn="just"/>
            <a:r>
              <a:rPr lang="en-IN" sz="1600">
                <a:latin typeface="Times New Roman"/>
                <a:ea typeface="+mn-lt"/>
                <a:cs typeface="Arial"/>
              </a:rPr>
              <a:t>Sustained customer acquisition campaigns.</a:t>
            </a:r>
          </a:p>
          <a:p>
            <a:pPr marL="1437640" lvl="4" algn="just"/>
            <a:r>
              <a:rPr lang="en-IN" sz="1600">
                <a:latin typeface="Times New Roman"/>
                <a:ea typeface="+mn-lt"/>
                <a:cs typeface="Arial"/>
              </a:rPr>
              <a:t>Better inventory planning and promotions to ensure consistent growth throughout the quarter.</a:t>
            </a:r>
          </a:p>
          <a:p>
            <a:pPr marL="751840" lvl="2" algn="just">
              <a:buFont typeface="Wingdings" panose="020B0604020202020204" pitchFamily="34" charset="0"/>
              <a:buChar char="§"/>
            </a:pPr>
            <a:r>
              <a:rPr lang="en-IN" sz="1600" b="1">
                <a:latin typeface="Times New Roman"/>
                <a:ea typeface="+mn-lt"/>
                <a:cs typeface="Arial"/>
              </a:rPr>
              <a:t>Boost Coupon Influence</a:t>
            </a:r>
            <a:r>
              <a:rPr lang="en-IN" sz="1600">
                <a:latin typeface="Times New Roman"/>
                <a:ea typeface="+mn-lt"/>
                <a:cs typeface="Arial"/>
              </a:rPr>
              <a:t>: Although 69 is moderately successful, it lags behind 2852. Strategies to adopt:</a:t>
            </a:r>
          </a:p>
          <a:p>
            <a:pPr marL="1437640" lvl="4" algn="just"/>
            <a:r>
              <a:rPr lang="en-IN" sz="1600">
                <a:latin typeface="Times New Roman"/>
                <a:ea typeface="+mn-lt"/>
                <a:cs typeface="+mn-lt"/>
              </a:rPr>
              <a:t>Use personalized and targeted coupon campaigns.</a:t>
            </a:r>
            <a:endParaRPr lang="en-IN" sz="1600">
              <a:latin typeface="Times New Roman"/>
              <a:cs typeface="Times New Roman"/>
            </a:endParaRPr>
          </a:p>
          <a:p>
            <a:pPr marL="1437640" lvl="4" algn="just"/>
            <a:r>
              <a:rPr lang="en-IN" sz="1600">
                <a:latin typeface="Times New Roman"/>
                <a:ea typeface="+mn-lt"/>
                <a:cs typeface="+mn-lt"/>
              </a:rPr>
              <a:t>Experiment with tiered coupon values to appeal to a broader customer base.</a:t>
            </a:r>
            <a:endParaRPr lang="en-IN" sz="1600">
              <a:latin typeface="Times New Roman"/>
              <a:cs typeface="Times New Roman"/>
            </a:endParaRPr>
          </a:p>
          <a:p>
            <a:pPr marL="1437640" lvl="4" algn="just"/>
            <a:r>
              <a:rPr lang="en-IN" sz="1600">
                <a:latin typeface="Times New Roman"/>
                <a:ea typeface="+mn-lt"/>
                <a:cs typeface="Times New Roman"/>
              </a:rPr>
              <a:t>Should increase </a:t>
            </a:r>
            <a:r>
              <a:rPr lang="en-IN" sz="1600" b="1">
                <a:latin typeface="Times New Roman"/>
                <a:ea typeface="+mn-lt"/>
                <a:cs typeface="Times New Roman"/>
              </a:rPr>
              <a:t>coupon influence</a:t>
            </a:r>
            <a:r>
              <a:rPr lang="en-IN" sz="1600">
                <a:latin typeface="Times New Roman"/>
                <a:ea typeface="+mn-lt"/>
                <a:cs typeface="Times New Roman"/>
              </a:rPr>
              <a:t> and improve </a:t>
            </a:r>
            <a:r>
              <a:rPr lang="en-IN" sz="1600" b="1">
                <a:latin typeface="Times New Roman"/>
                <a:ea typeface="+mn-lt"/>
                <a:cs typeface="Times New Roman"/>
              </a:rPr>
              <a:t>coupon redemption rates</a:t>
            </a:r>
            <a:r>
              <a:rPr lang="en-IN" sz="1600">
                <a:latin typeface="Times New Roman"/>
                <a:ea typeface="+mn-lt"/>
                <a:cs typeface="Times New Roman"/>
              </a:rPr>
              <a:t>, taking inspiration from 2852</a:t>
            </a:r>
            <a:endParaRPr lang="en-IN" sz="1600">
              <a:latin typeface="Times New Roman"/>
              <a:ea typeface="+mn-lt"/>
              <a:cs typeface="+mn-lt"/>
            </a:endParaRPr>
          </a:p>
          <a:p>
            <a:pPr marL="532130" lvl="1" indent="-285750" algn="just"/>
            <a:r>
              <a:rPr lang="en-IN" b="1">
                <a:latin typeface="Times New Roman"/>
                <a:ea typeface="+mn-lt"/>
                <a:cs typeface="+mn-lt"/>
              </a:rPr>
              <a:t>From Manufacturer 2854 (Competitor 2)</a:t>
            </a:r>
            <a:r>
              <a:rPr lang="en-IN">
                <a:latin typeface="Times New Roman"/>
                <a:ea typeface="+mn-lt"/>
                <a:cs typeface="+mn-lt"/>
              </a:rPr>
              <a:t>: 2854 s </a:t>
            </a:r>
            <a:r>
              <a:rPr lang="en-IN" b="1">
                <a:latin typeface="Times New Roman"/>
                <a:ea typeface="+mn-lt"/>
                <a:cs typeface="+mn-lt"/>
              </a:rPr>
              <a:t>coupon influence</a:t>
            </a:r>
            <a:r>
              <a:rPr lang="en-IN">
                <a:latin typeface="Times New Roman"/>
                <a:ea typeface="+mn-lt"/>
                <a:cs typeface="+mn-lt"/>
              </a:rPr>
              <a:t> is the strongest across all models. 69 can:</a:t>
            </a:r>
            <a:endParaRPr lang="en-IN">
              <a:latin typeface="Times New Roman"/>
              <a:cs typeface="Times New Roman"/>
            </a:endParaRPr>
          </a:p>
          <a:p>
            <a:pPr marL="1437640" lvl="4" algn="just"/>
            <a:r>
              <a:rPr lang="en-IN" sz="1600">
                <a:latin typeface="Times New Roman"/>
                <a:ea typeface="+mn-lt"/>
                <a:cs typeface="+mn-lt"/>
              </a:rPr>
              <a:t>Study 2854 s coupon distribution methods to increase reach.</a:t>
            </a:r>
            <a:endParaRPr lang="en-IN" sz="1600">
              <a:latin typeface="Times New Roman"/>
              <a:cs typeface="Times New Roman"/>
            </a:endParaRPr>
          </a:p>
          <a:p>
            <a:pPr marL="1437640" lvl="4" algn="just"/>
            <a:r>
              <a:rPr lang="en-IN" sz="1600">
                <a:latin typeface="Times New Roman"/>
                <a:ea typeface="+mn-lt"/>
                <a:cs typeface="+mn-lt"/>
              </a:rPr>
              <a:t>Optimize the messaging and timing of coupon campaigns to maximize their impact.</a:t>
            </a:r>
            <a:endParaRPr lang="en-IN" sz="1600">
              <a:latin typeface="Times New Roman"/>
              <a:cs typeface="Times New Roman"/>
            </a:endParaRPr>
          </a:p>
          <a:p>
            <a:pPr marL="532130" lvl="1" indent="-285750" algn="just"/>
            <a:r>
              <a:rPr lang="en-IN">
                <a:latin typeface="Times New Roman"/>
                <a:cs typeface="Times New Roman"/>
              </a:rPr>
              <a:t>Manufacturer 69s </a:t>
            </a:r>
            <a:r>
              <a:rPr lang="en-IN" b="1" err="1">
                <a:latin typeface="Times New Roman"/>
                <a:cs typeface="Times New Roman"/>
              </a:rPr>
              <a:t>num</a:t>
            </a:r>
            <a:r>
              <a:rPr lang="en-IN" b="1">
                <a:latin typeface="Times New Roman"/>
                <a:cs typeface="Times New Roman"/>
              </a:rPr>
              <a:t> household key</a:t>
            </a:r>
            <a:r>
              <a:rPr lang="en-IN">
                <a:latin typeface="Times New Roman"/>
                <a:cs typeface="Times New Roman"/>
              </a:rPr>
              <a:t> coefficient is negative, indicating that targeting certain household keys might not be effective. 2852 and 2854 show smaller (positive or neutral) effects for this feature.</a:t>
            </a:r>
          </a:p>
          <a:p>
            <a:pPr marL="532130" lvl="1" indent="-285750" algn="just"/>
            <a:r>
              <a:rPr lang="en-IN">
                <a:latin typeface="Times New Roman"/>
                <a:cs typeface="Times New Roman"/>
              </a:rPr>
              <a:t>2852 experiences a drop in sales as weeks progress during the quarter. 69 should proactively address similar trends by introducing mid-quarter promotions to sustain sales momentum.</a:t>
            </a:r>
          </a:p>
          <a:p>
            <a:pPr marL="532130" lvl="1" indent="-285750" algn="just"/>
            <a:r>
              <a:rPr lang="en-IN">
                <a:latin typeface="Times New Roman"/>
                <a:cs typeface="Times New Roman"/>
              </a:rPr>
              <a:t>Revise or replace ineffective campaigns like </a:t>
            </a:r>
            <a:r>
              <a:rPr lang="en-IN" b="1">
                <a:latin typeface="Times New Roman"/>
                <a:cs typeface="Times New Roman"/>
              </a:rPr>
              <a:t>Mailer D</a:t>
            </a:r>
            <a:r>
              <a:rPr lang="en-IN">
                <a:latin typeface="Times New Roman"/>
                <a:cs typeface="Times New Roman"/>
              </a:rPr>
              <a:t> and optimize others to drive greater sales impact</a:t>
            </a:r>
          </a:p>
        </p:txBody>
      </p:sp>
      <p:pic>
        <p:nvPicPr>
          <p:cNvPr id="5" name="Picture 4" descr="dunnhumby (@dunnhumby) / X">
            <a:extLst>
              <a:ext uri="{FF2B5EF4-FFF2-40B4-BE49-F238E27FC236}">
                <a16:creationId xmlns:a16="http://schemas.microsoft.com/office/drawing/2014/main" id="{874854B2-194E-3D11-CBD2-CF86FA19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3293" y="5861995"/>
            <a:ext cx="997626" cy="9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57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03A42-BF78-1796-AD83-513CF1235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60539-BC88-9AE4-43A7-AA9C1EAD2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41" y="-357186"/>
            <a:ext cx="9601200" cy="1309687"/>
          </a:xfrm>
        </p:spPr>
        <p:txBody>
          <a:bodyPr/>
          <a:lstStyle/>
          <a:p>
            <a:r>
              <a:rPr lang="en-IN"/>
              <a:t>INSIGHTS SUMMARY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C8A32-4FF1-D726-2BCD-DB14A315C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41" y="580544"/>
            <a:ext cx="11160369" cy="52816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None/>
            </a:pPr>
            <a:r>
              <a:rPr lang="en-IN" b="1">
                <a:latin typeface="Times New Roman"/>
                <a:cs typeface="Times New Roman"/>
              </a:rPr>
              <a:t>2. </a:t>
            </a:r>
            <a:r>
              <a:rPr lang="en-IN" b="1" u="sng">
                <a:latin typeface="Times New Roman"/>
                <a:cs typeface="Times New Roman"/>
              </a:rPr>
              <a:t>Customer Segments</a:t>
            </a:r>
            <a:endParaRPr lang="en-IN">
              <a:latin typeface="Times New Roman"/>
              <a:cs typeface="Times New Roman"/>
            </a:endParaRPr>
          </a:p>
          <a:p>
            <a:pPr marL="474980" lvl="1" algn="just"/>
            <a:r>
              <a:rPr lang="en-IN" sz="1800">
                <a:latin typeface="Times New Roman"/>
                <a:cs typeface="Times New Roman"/>
              </a:rPr>
              <a:t>Customers can be ideally segmented into 3 classes based on their purchasing intent</a:t>
            </a:r>
          </a:p>
          <a:p>
            <a:pPr marL="474980" lvl="1" algn="just"/>
            <a:r>
              <a:rPr lang="en-IN" sz="1800">
                <a:latin typeface="Times New Roman"/>
                <a:cs typeface="Times New Roman"/>
              </a:rPr>
              <a:t>For our focal brand, Manufacturer 69, High-value Customers are the most important segment</a:t>
            </a:r>
          </a:p>
          <a:p>
            <a:pPr marL="474980" lvl="1" algn="just"/>
            <a:r>
              <a:rPr lang="en-IN" sz="1800">
                <a:latin typeface="Times New Roman"/>
                <a:cs typeface="Times New Roman"/>
              </a:rPr>
              <a:t>Around 46% of the customers in the dataset contribute just 18% revenue for Manufacturer 69. This group (Cautious spenders) should be avoided in marketing campaigns.</a:t>
            </a:r>
          </a:p>
          <a:p>
            <a:pPr marL="246380" lvl="1" indent="0" algn="just">
              <a:buNone/>
            </a:pPr>
            <a:endParaRPr lang="en-IN" sz="180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IN" b="1">
                <a:latin typeface="Times New Roman"/>
                <a:cs typeface="Times New Roman"/>
              </a:rPr>
              <a:t>3. </a:t>
            </a:r>
            <a:r>
              <a:rPr lang="en-IN" b="1" u="sng">
                <a:latin typeface="Times New Roman"/>
                <a:cs typeface="Times New Roman"/>
              </a:rPr>
              <a:t>Coupon Redemption</a:t>
            </a:r>
          </a:p>
          <a:p>
            <a:pPr marL="589280" lvl="1" indent="-342900" algn="just"/>
            <a:r>
              <a:rPr lang="en-IN" sz="1800">
                <a:latin typeface="Times New Roman"/>
                <a:cs typeface="Times New Roman"/>
              </a:rPr>
              <a:t>Whether a customer will redeem a coupon heavily depends on buyer class, where they saw the ad, &amp; their age.</a:t>
            </a:r>
          </a:p>
          <a:p>
            <a:pPr marL="589280" lvl="1" indent="-342900" algn="just"/>
            <a:r>
              <a:rPr lang="en-IN" sz="1800">
                <a:latin typeface="Times New Roman"/>
                <a:ea typeface="+mn-lt"/>
                <a:cs typeface="+mn-lt"/>
              </a:rPr>
              <a:t>Customers exposed to wrap-front feature ads are </a:t>
            </a:r>
            <a:r>
              <a:rPr lang="en-IN" sz="1800" b="1">
                <a:latin typeface="Times New Roman"/>
                <a:ea typeface="+mn-lt"/>
                <a:cs typeface="+mn-lt"/>
              </a:rPr>
              <a:t>3.16 times</a:t>
            </a:r>
            <a:r>
              <a:rPr lang="en-IN" sz="1800">
                <a:latin typeface="Times New Roman"/>
                <a:ea typeface="+mn-lt"/>
                <a:cs typeface="+mn-lt"/>
              </a:rPr>
              <a:t> more likely to redeem a coupon, making it a highly effective format for Manufacturer 69 to invest in.</a:t>
            </a:r>
          </a:p>
          <a:p>
            <a:pPr marL="589280" lvl="1" indent="-342900" algn="just"/>
            <a:r>
              <a:rPr lang="en-IN" sz="1800">
                <a:latin typeface="Times New Roman"/>
                <a:cs typeface="Times New Roman"/>
              </a:rPr>
              <a:t>Manufacturer 2854, whose sales are lower than our focal brand also see a boost in sales when coupon promotions are used. </a:t>
            </a:r>
            <a:r>
              <a:rPr lang="en-IN" sz="1800">
                <a:latin typeface="Times New Roman"/>
                <a:ea typeface="+mn-lt"/>
                <a:cs typeface="+mn-lt"/>
              </a:rPr>
              <a:t>This demonstrates that competitors are implementing more compelling offers, underscoring a need for 69 to rethink its promotional strategies.</a:t>
            </a:r>
            <a:endParaRPr lang="en-IN" sz="1800">
              <a:latin typeface="Times New Roman"/>
              <a:cs typeface="Times New Roman"/>
            </a:endParaRPr>
          </a:p>
          <a:p>
            <a:pPr marL="342900" indent="-342900" algn="just"/>
            <a:endParaRPr lang="en-IN" sz="1600">
              <a:latin typeface="Times New Roman"/>
              <a:cs typeface="Times New Roman"/>
            </a:endParaRPr>
          </a:p>
        </p:txBody>
      </p:sp>
      <p:pic>
        <p:nvPicPr>
          <p:cNvPr id="5" name="Picture 4" descr="dunnhumby (@dunnhumby) / X">
            <a:extLst>
              <a:ext uri="{FF2B5EF4-FFF2-40B4-BE49-F238E27FC236}">
                <a16:creationId xmlns:a16="http://schemas.microsoft.com/office/drawing/2014/main" id="{4BE756F3-602C-6AE5-D90C-ED795CFE4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3293" y="5861995"/>
            <a:ext cx="997626" cy="9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02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E52DC-7982-BD6A-5EF7-ECA2E710C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4FAC-9B16-4A16-FDE9-B902B022D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187" y="-368910"/>
            <a:ext cx="9601200" cy="1309687"/>
          </a:xfrm>
        </p:spPr>
        <p:txBody>
          <a:bodyPr/>
          <a:lstStyle/>
          <a:p>
            <a:r>
              <a:rPr lang="en-IN"/>
              <a:t>Conclusions and Recommendations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53459-004D-1E8E-15C4-768E90EAD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187" y="580543"/>
            <a:ext cx="11119337" cy="61373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None/>
            </a:pPr>
            <a:r>
              <a:rPr lang="en-IN" b="1" dirty="0">
                <a:latin typeface="Times New Roman"/>
                <a:ea typeface="+mn-lt"/>
                <a:cs typeface="+mn-lt"/>
              </a:rPr>
              <a:t>What Manufacturer 2852 is Doing Right:</a:t>
            </a:r>
            <a:endParaRPr lang="en-US" b="1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IN" dirty="0">
                <a:latin typeface="Times New Roman"/>
                <a:ea typeface="+mn-lt"/>
                <a:cs typeface="+mn-lt"/>
              </a:rPr>
              <a:t>1</a:t>
            </a:r>
            <a:r>
              <a:rPr lang="en-IN" b="1" dirty="0">
                <a:latin typeface="Times New Roman"/>
                <a:ea typeface="+mn-lt"/>
                <a:cs typeface="+mn-lt"/>
              </a:rPr>
              <a:t>. Aggressive Coupon Strategies:</a:t>
            </a:r>
            <a:endParaRPr lang="en-IN" b="1" dirty="0">
              <a:latin typeface="Times New Roman"/>
              <a:cs typeface="Times New Roman"/>
            </a:endParaRPr>
          </a:p>
          <a:p>
            <a:pPr marL="474980" lvl="1" algn="just"/>
            <a:r>
              <a:rPr lang="en-IN" sz="1800" dirty="0">
                <a:latin typeface="Times New Roman"/>
                <a:ea typeface="+mn-lt"/>
                <a:cs typeface="+mn-lt"/>
              </a:rPr>
              <a:t>Higher coupon redemption rates  drive engagement and sales effectively.</a:t>
            </a:r>
          </a:p>
          <a:p>
            <a:pPr marL="474980" lvl="1" algn="just"/>
            <a:r>
              <a:rPr lang="en-IN" sz="1800" dirty="0">
                <a:latin typeface="Times New Roman"/>
                <a:ea typeface="+mn-lt"/>
                <a:cs typeface="+mn-lt"/>
              </a:rPr>
              <a:t>Coupons are tailored and impactful, resulting in dominance in the Primal Beef category.</a:t>
            </a:r>
          </a:p>
          <a:p>
            <a:pPr algn="just">
              <a:buNone/>
            </a:pPr>
            <a:r>
              <a:rPr lang="en-IN" dirty="0">
                <a:latin typeface="Times New Roman"/>
                <a:ea typeface="+mn-lt"/>
                <a:cs typeface="+mn-lt"/>
              </a:rPr>
              <a:t>2</a:t>
            </a:r>
            <a:r>
              <a:rPr lang="en-IN" b="1" dirty="0">
                <a:latin typeface="Times New Roman"/>
                <a:ea typeface="+mn-lt"/>
                <a:cs typeface="+mn-lt"/>
              </a:rPr>
              <a:t>. Sustained Sales Growth:</a:t>
            </a:r>
            <a:endParaRPr lang="en-IN" b="1" dirty="0">
              <a:latin typeface="Times New Roman"/>
              <a:cs typeface="Times New Roman"/>
            </a:endParaRPr>
          </a:p>
          <a:p>
            <a:pPr marL="474980" lvl="1" algn="just"/>
            <a:r>
              <a:rPr lang="en-IN" sz="1800" dirty="0">
                <a:latin typeface="Times New Roman"/>
                <a:ea typeface="+mn-lt"/>
                <a:cs typeface="+mn-lt"/>
              </a:rPr>
              <a:t>Quarterly sales growth  is a key driver, indicating a well-rounded sales strategy beyond coupons.</a:t>
            </a:r>
          </a:p>
          <a:p>
            <a:pPr algn="just">
              <a:buNone/>
            </a:pPr>
            <a:r>
              <a:rPr lang="en-IN" dirty="0">
                <a:latin typeface="Times New Roman"/>
                <a:ea typeface="+mn-lt"/>
                <a:cs typeface="+mn-lt"/>
              </a:rPr>
              <a:t>3</a:t>
            </a:r>
            <a:r>
              <a:rPr lang="en-IN" b="1" dirty="0">
                <a:latin typeface="Times New Roman"/>
                <a:ea typeface="+mn-lt"/>
                <a:cs typeface="+mn-lt"/>
              </a:rPr>
              <a:t>. Balanced Promotional Strategy:</a:t>
            </a:r>
            <a:endParaRPr lang="en-IN" b="1">
              <a:latin typeface="Times New Roman"/>
              <a:cs typeface="Times New Roman"/>
            </a:endParaRPr>
          </a:p>
          <a:p>
            <a:pPr marL="474980" lvl="1" algn="just"/>
            <a:r>
              <a:rPr lang="en-IN" sz="1800" dirty="0">
                <a:latin typeface="Times New Roman"/>
                <a:ea typeface="+mn-lt"/>
                <a:cs typeface="+mn-lt"/>
              </a:rPr>
              <a:t>Combines coupon influence, redemption, and sales growth effectively for consistent performance.</a:t>
            </a:r>
          </a:p>
          <a:p>
            <a:pPr algn="just">
              <a:buNone/>
            </a:pPr>
            <a:r>
              <a:rPr lang="en-IN" dirty="0">
                <a:latin typeface="Times New Roman"/>
                <a:ea typeface="+mn-lt"/>
                <a:cs typeface="+mn-lt"/>
              </a:rPr>
              <a:t>4</a:t>
            </a:r>
            <a:r>
              <a:rPr lang="en-IN" b="1" dirty="0">
                <a:latin typeface="Times New Roman"/>
                <a:ea typeface="+mn-lt"/>
                <a:cs typeface="+mn-lt"/>
              </a:rPr>
              <a:t>. Campaign Timing:</a:t>
            </a:r>
            <a:endParaRPr lang="en-IN" b="1">
              <a:latin typeface="Times New Roman"/>
              <a:cs typeface="Times New Roman"/>
            </a:endParaRPr>
          </a:p>
          <a:p>
            <a:pPr marL="474980" lvl="1" algn="just"/>
            <a:r>
              <a:rPr lang="en-IN" sz="1800" dirty="0">
                <a:latin typeface="Times New Roman"/>
                <a:ea typeface="+mn-lt"/>
                <a:cs typeface="+mn-lt"/>
              </a:rPr>
              <a:t>Initial quarter sales show strong momentum, even though they decline later.</a:t>
            </a:r>
          </a:p>
          <a:p>
            <a:pPr algn="just">
              <a:buNone/>
            </a:pPr>
            <a:r>
              <a:rPr lang="en-IN" b="1" dirty="0">
                <a:latin typeface="Times New Roman"/>
                <a:ea typeface="+mn-lt"/>
                <a:cs typeface="+mn-lt"/>
              </a:rPr>
              <a:t>Learnings for Manufacturer 69:</a:t>
            </a:r>
            <a:endParaRPr lang="en-IN" b="1">
              <a:latin typeface="Times New Roman"/>
              <a:cs typeface="Times New Roman"/>
            </a:endParaRPr>
          </a:p>
          <a:p>
            <a:pPr marL="474980" lvl="1" algn="just"/>
            <a:r>
              <a:rPr lang="en-IN" sz="1800" dirty="0">
                <a:latin typeface="Times New Roman"/>
                <a:ea typeface="+mn-lt"/>
                <a:cs typeface="+mn-lt"/>
              </a:rPr>
              <a:t>Adopt aggressive coupon strategies to improve influence and redemption rates.</a:t>
            </a:r>
          </a:p>
          <a:p>
            <a:pPr marL="474980" lvl="1" algn="just"/>
            <a:r>
              <a:rPr lang="en-IN" sz="1800" dirty="0">
                <a:latin typeface="Times New Roman"/>
                <a:ea typeface="+mn-lt"/>
                <a:cs typeface="+mn-lt"/>
              </a:rPr>
              <a:t>Implement sustained customer acquisition campaigns to replicate the quarterly sales growth.</a:t>
            </a:r>
          </a:p>
          <a:p>
            <a:pPr marL="474980" lvl="1" algn="just"/>
            <a:r>
              <a:rPr lang="en-IN" sz="1800">
                <a:latin typeface="Times New Roman"/>
                <a:ea typeface="+mn-lt"/>
                <a:cs typeface="+mn-lt"/>
              </a:rPr>
              <a:t>Address potential sales dips by introducing mid-quarter promotions to sustain momentum.</a:t>
            </a:r>
          </a:p>
        </p:txBody>
      </p:sp>
      <p:pic>
        <p:nvPicPr>
          <p:cNvPr id="5" name="Picture 4" descr="dunnhumby (@dunnhumby) / X">
            <a:extLst>
              <a:ext uri="{FF2B5EF4-FFF2-40B4-BE49-F238E27FC236}">
                <a16:creationId xmlns:a16="http://schemas.microsoft.com/office/drawing/2014/main" id="{FEB9B0A3-0BFD-81C7-E429-F0C4CBBBF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3293" y="5861995"/>
            <a:ext cx="997626" cy="9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95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E52DC-7982-BD6A-5EF7-ECA2E710C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4FAC-9B16-4A16-FDE9-B902B022D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080" y="-404079"/>
            <a:ext cx="9601200" cy="1309687"/>
          </a:xfrm>
        </p:spPr>
        <p:txBody>
          <a:bodyPr/>
          <a:lstStyle/>
          <a:p>
            <a:r>
              <a:rPr lang="en-IN"/>
              <a:t>Conclusions and Recommendations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53459-004D-1E8E-15C4-768E90EAD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80" y="580544"/>
            <a:ext cx="11090030" cy="62546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None/>
            </a:pPr>
            <a:r>
              <a:rPr lang="en-IN" b="1">
                <a:latin typeface="Times New Roman"/>
                <a:cs typeface="Times New Roman"/>
              </a:rPr>
              <a:t>What Manufacturer 2854 is Doing Right:</a:t>
            </a:r>
            <a:endParaRPr lang="en-IN">
              <a:latin typeface="Times New Roman"/>
              <a:cs typeface="Times New Roman"/>
            </a:endParaRPr>
          </a:p>
          <a:p>
            <a:pPr marL="342900" indent="-342900" algn="just">
              <a:buAutoNum type="arabicPeriod"/>
            </a:pPr>
            <a:r>
              <a:rPr lang="en-IN" b="1" dirty="0">
                <a:latin typeface="Times New Roman"/>
                <a:cs typeface="Times New Roman"/>
              </a:rPr>
              <a:t>Maximizing Coupon Influence: </a:t>
            </a:r>
            <a:r>
              <a:rPr lang="en-IN" dirty="0">
                <a:latin typeface="Times New Roman"/>
                <a:cs typeface="Times New Roman"/>
              </a:rPr>
              <a:t>Strongest impact on sales suggesting highly effective distribution methods.</a:t>
            </a:r>
          </a:p>
          <a:p>
            <a:pPr marL="342900" indent="-342900" algn="just">
              <a:buAutoNum type="arabicPeriod"/>
            </a:pPr>
            <a:r>
              <a:rPr lang="en-IN" b="1">
                <a:latin typeface="Times New Roman"/>
                <a:cs typeface="Times New Roman"/>
              </a:rPr>
              <a:t>Focused Coupon Reliance: </a:t>
            </a:r>
            <a:r>
              <a:rPr lang="en-IN">
                <a:latin typeface="Times New Roman"/>
                <a:cs typeface="Times New Roman"/>
              </a:rPr>
              <a:t>Leveraging coupons as the primary driver of sales, especially in campaigns targeting specific segments.</a:t>
            </a:r>
          </a:p>
          <a:p>
            <a:pPr algn="just">
              <a:buNone/>
            </a:pPr>
            <a:r>
              <a:rPr lang="en-IN" b="1">
                <a:latin typeface="Times New Roman"/>
                <a:ea typeface="+mn-lt"/>
                <a:cs typeface="+mn-lt"/>
              </a:rPr>
              <a:t>Weaknesses:</a:t>
            </a:r>
            <a:endParaRPr lang="en-IN" b="1">
              <a:latin typeface="Times New Roman"/>
              <a:cs typeface="Times New Roman"/>
            </a:endParaRPr>
          </a:p>
          <a:p>
            <a:pPr marL="474980" lvl="1" algn="just"/>
            <a:r>
              <a:rPr lang="en-IN" sz="1800" b="1" dirty="0">
                <a:latin typeface="Times New Roman"/>
                <a:ea typeface="+mn-lt"/>
                <a:cs typeface="+mn-lt"/>
              </a:rPr>
              <a:t>Over-Reliance on Coupons: </a:t>
            </a:r>
            <a:r>
              <a:rPr lang="en-IN" sz="1800" dirty="0">
                <a:latin typeface="Times New Roman"/>
                <a:ea typeface="+mn-lt"/>
                <a:cs typeface="+mn-lt"/>
              </a:rPr>
              <a:t>Minimal contributions from other factors (e.g., sales growth), limiting long-term sustainability.</a:t>
            </a:r>
            <a:endParaRPr lang="en-IN" sz="1800" dirty="0">
              <a:latin typeface="Times New Roman"/>
              <a:cs typeface="Times New Roman"/>
            </a:endParaRPr>
          </a:p>
          <a:p>
            <a:pPr marL="474980" lvl="1" algn="just"/>
            <a:r>
              <a:rPr lang="en-IN" sz="1800" b="1">
                <a:latin typeface="Times New Roman"/>
                <a:ea typeface="+mn-lt"/>
                <a:cs typeface="+mn-lt"/>
              </a:rPr>
              <a:t>Lower Overall Sales: </a:t>
            </a:r>
            <a:r>
              <a:rPr lang="en-IN" sz="1800">
                <a:latin typeface="Times New Roman"/>
                <a:ea typeface="+mn-lt"/>
                <a:cs typeface="+mn-lt"/>
              </a:rPr>
              <a:t>Despite high coupon effectiveness, total sales remain lower than Manufacturer 69 and 2852.</a:t>
            </a:r>
            <a:endParaRPr lang="en-IN" sz="180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IN" b="1">
                <a:latin typeface="Times New Roman"/>
                <a:ea typeface="+mn-lt"/>
                <a:cs typeface="+mn-lt"/>
              </a:rPr>
              <a:t>Learnings for Manufacturer 69:</a:t>
            </a:r>
            <a:endParaRPr lang="en-IN" b="1">
              <a:latin typeface="Times New Roman"/>
              <a:cs typeface="Times New Roman"/>
            </a:endParaRPr>
          </a:p>
          <a:p>
            <a:pPr marL="474980" lvl="1" algn="just"/>
            <a:r>
              <a:rPr lang="en-IN" sz="1800">
                <a:latin typeface="Times New Roman"/>
                <a:ea typeface="+mn-lt"/>
                <a:cs typeface="+mn-lt"/>
              </a:rPr>
              <a:t>Study 2854’s coupon distribution methods to enhance reach and optimize the messaging and timing of coupon campaigns.</a:t>
            </a:r>
            <a:endParaRPr lang="en-IN" sz="1800">
              <a:latin typeface="Times New Roman"/>
              <a:cs typeface="Times New Roman"/>
            </a:endParaRPr>
          </a:p>
          <a:p>
            <a:pPr marL="474980" lvl="1" algn="just"/>
            <a:r>
              <a:rPr lang="en-IN" sz="1800">
                <a:latin typeface="Times New Roman"/>
                <a:ea typeface="+mn-lt"/>
                <a:cs typeface="+mn-lt"/>
              </a:rPr>
              <a:t>Avoid over-reliance on coupons by incorporating additional growth strategies like seasonal promotions or customer loyalty programs.</a:t>
            </a:r>
            <a:endParaRPr lang="en-IN" sz="1800">
              <a:latin typeface="Times New Roman"/>
              <a:cs typeface="Times New Roman"/>
            </a:endParaRPr>
          </a:p>
        </p:txBody>
      </p:sp>
      <p:pic>
        <p:nvPicPr>
          <p:cNvPr id="5" name="Picture 4" descr="dunnhumby (@dunnhumby) / X">
            <a:extLst>
              <a:ext uri="{FF2B5EF4-FFF2-40B4-BE49-F238E27FC236}">
                <a16:creationId xmlns:a16="http://schemas.microsoft.com/office/drawing/2014/main" id="{ECBE040E-5424-FA27-AA34-ADE26A251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3293" y="5861995"/>
            <a:ext cx="997626" cy="9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96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E52DC-7982-BD6A-5EF7-ECA2E710C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4FAC-9B16-4A16-FDE9-B902B022D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57" y="-450972"/>
            <a:ext cx="9601200" cy="1309687"/>
          </a:xfrm>
        </p:spPr>
        <p:txBody>
          <a:bodyPr/>
          <a:lstStyle/>
          <a:p>
            <a:r>
              <a:rPr lang="en-IN"/>
              <a:t>Conclusions and Recommendations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53459-004D-1E8E-15C4-768E90EAD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049" y="498481"/>
            <a:ext cx="5551840" cy="52816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None/>
            </a:pPr>
            <a:r>
              <a:rPr lang="en-IN" b="1">
                <a:latin typeface="Times New Roman"/>
                <a:ea typeface="+mn-lt"/>
                <a:cs typeface="+mn-lt"/>
              </a:rPr>
              <a:t>What Manufacturer 69 is Doing Right:</a:t>
            </a:r>
            <a:endParaRPr lang="en-US">
              <a:latin typeface="Times New Roman"/>
              <a:cs typeface="Times New Roman"/>
            </a:endParaRPr>
          </a:p>
          <a:p>
            <a:pPr marL="342900" indent="-342900" algn="just">
              <a:buAutoNum type="arabicPeriod"/>
            </a:pPr>
            <a:r>
              <a:rPr lang="en-IN" b="1">
                <a:latin typeface="Times New Roman"/>
                <a:ea typeface="+mn-lt"/>
                <a:cs typeface="+mn-lt"/>
              </a:rPr>
              <a:t>Steady Sales from Brand Value: </a:t>
            </a:r>
            <a:r>
              <a:rPr lang="en-IN">
                <a:latin typeface="Times New Roman"/>
                <a:ea typeface="+mn-lt"/>
                <a:cs typeface="+mn-lt"/>
              </a:rPr>
              <a:t>Sales remain consistent due to strong store presence and brand recognition.</a:t>
            </a:r>
            <a:endParaRPr lang="en-IN">
              <a:latin typeface="Times New Roman"/>
              <a:cs typeface="Times New Roman"/>
            </a:endParaRPr>
          </a:p>
          <a:p>
            <a:pPr marL="342900" indent="-342900" algn="just">
              <a:buAutoNum type="arabicPeriod"/>
            </a:pPr>
            <a:r>
              <a:rPr lang="en-IN" b="1">
                <a:latin typeface="Times New Roman"/>
                <a:ea typeface="+mn-lt"/>
                <a:cs typeface="+mn-lt"/>
              </a:rPr>
              <a:t>Coupon Redemption Rates:</a:t>
            </a:r>
            <a:r>
              <a:rPr lang="en-IN">
                <a:latin typeface="Times New Roman"/>
                <a:ea typeface="+mn-lt"/>
                <a:cs typeface="+mn-lt"/>
              </a:rPr>
              <a:t> Moderate impact on sales, showing success in influencing customer behaviour through coupons.</a:t>
            </a:r>
          </a:p>
          <a:p>
            <a:pPr marL="342900" indent="-342900" algn="just">
              <a:buAutoNum type="arabicPeriod"/>
            </a:pPr>
            <a:r>
              <a:rPr lang="en-IN" b="1">
                <a:latin typeface="Times New Roman"/>
                <a:ea typeface="+mn-lt"/>
                <a:cs typeface="+mn-lt"/>
              </a:rPr>
              <a:t>Wrap-Front Ads:</a:t>
            </a:r>
            <a:r>
              <a:rPr lang="en-IN">
                <a:latin typeface="Times New Roman"/>
                <a:ea typeface="+mn-lt"/>
                <a:cs typeface="+mn-lt"/>
              </a:rPr>
              <a:t> Customers exposed to wrap-front ads are 3.16 times more likely to redeem coupons, making this an effective promotional channel.</a:t>
            </a:r>
            <a:endParaRPr lang="en-IN">
              <a:latin typeface="Times New Roman"/>
              <a:cs typeface="Times New Roman"/>
            </a:endParaRPr>
          </a:p>
          <a:p>
            <a:pPr marL="342900" indent="-342900" algn="just">
              <a:buAutoNum type="arabicPeriod"/>
            </a:pPr>
            <a:r>
              <a:rPr lang="en-IN" b="1">
                <a:latin typeface="Times New Roman"/>
                <a:ea typeface="+mn-lt"/>
                <a:cs typeface="+mn-lt"/>
              </a:rPr>
              <a:t>Key Customer Segments: </a:t>
            </a:r>
            <a:r>
              <a:rPr lang="en-IN">
                <a:latin typeface="Times New Roman"/>
                <a:ea typeface="+mn-lt"/>
                <a:cs typeface="+mn-lt"/>
              </a:rPr>
              <a:t>High-value buyers and Age Group 4 are the most responsive and profitable customer segments.</a:t>
            </a:r>
            <a:endParaRPr lang="en-IN">
              <a:latin typeface="Times New Roman"/>
              <a:cs typeface="Times New Roman"/>
            </a:endParaRPr>
          </a:p>
        </p:txBody>
      </p:sp>
      <p:pic>
        <p:nvPicPr>
          <p:cNvPr id="8" name="Picture 7" descr="Two yellow signs with black text&#10;&#10;Description automatically generated">
            <a:extLst>
              <a:ext uri="{FF2B5EF4-FFF2-40B4-BE49-F238E27FC236}">
                <a16:creationId xmlns:a16="http://schemas.microsoft.com/office/drawing/2014/main" id="{8E34B588-C271-D095-59D3-492D74118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52063" y="853587"/>
            <a:ext cx="5666642" cy="42950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90508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D48810C-467A-F58C-9031-762C0C5F9BAC}"/>
              </a:ext>
            </a:extLst>
          </p:cNvPr>
          <p:cNvSpPr txBox="1">
            <a:spLocks/>
          </p:cNvSpPr>
          <p:nvPr/>
        </p:nvSpPr>
        <p:spPr>
          <a:xfrm>
            <a:off x="575357" y="-450972"/>
            <a:ext cx="9601200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Conclusions and Recommendations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68A019-A406-B08F-FCB8-19E01B201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57" y="439866"/>
            <a:ext cx="10612759" cy="640116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>
              <a:buNone/>
            </a:pPr>
            <a:r>
              <a:rPr lang="en-IN" sz="2000" b="1">
                <a:latin typeface="Times New Roman"/>
                <a:ea typeface="+mn-lt"/>
                <a:cs typeface="+mn-lt"/>
              </a:rPr>
              <a:t>Areas for Improvement:</a:t>
            </a:r>
            <a:endParaRPr lang="en-IN" sz="2000" b="1">
              <a:latin typeface="Times New Roman"/>
              <a:ea typeface="+mn-lt"/>
              <a:cs typeface="Times New Roman"/>
            </a:endParaRPr>
          </a:p>
          <a:p>
            <a:pPr algn="just"/>
            <a:r>
              <a:rPr lang="en-IN" b="1">
                <a:latin typeface="Times New Roman"/>
                <a:ea typeface="+mn-lt"/>
                <a:cs typeface="+mn-lt"/>
              </a:rPr>
              <a:t>Personalize and target coupon campaigns:</a:t>
            </a:r>
            <a:r>
              <a:rPr lang="en-IN">
                <a:latin typeface="Times New Roman"/>
                <a:ea typeface="+mn-lt"/>
                <a:cs typeface="+mn-lt"/>
              </a:rPr>
              <a:t> Experiment with tiered coupon values to cater to diverse customer segments.</a:t>
            </a:r>
            <a:endParaRPr lang="en-IN">
              <a:latin typeface="Times New Roman"/>
              <a:ea typeface="+mn-lt"/>
              <a:cs typeface="Times New Roman"/>
            </a:endParaRPr>
          </a:p>
          <a:p>
            <a:pPr algn="just"/>
            <a:r>
              <a:rPr lang="en-IN" b="1">
                <a:latin typeface="Times New Roman"/>
                <a:ea typeface="+mn-lt"/>
                <a:cs typeface="+mn-lt"/>
              </a:rPr>
              <a:t>Boost Redemption Rates:</a:t>
            </a:r>
            <a:r>
              <a:rPr lang="en-IN">
                <a:latin typeface="Times New Roman"/>
                <a:ea typeface="+mn-lt"/>
                <a:cs typeface="+mn-lt"/>
              </a:rPr>
              <a:t> Learn from 2852’s effective campaigns to improve redemption rates further.</a:t>
            </a:r>
            <a:endParaRPr lang="en-IN">
              <a:latin typeface="Times New Roman"/>
              <a:cs typeface="Times New Roman"/>
            </a:endParaRPr>
          </a:p>
          <a:p>
            <a:pPr algn="just"/>
            <a:r>
              <a:rPr lang="en-IN" b="1">
                <a:latin typeface="Times New Roman"/>
                <a:ea typeface="+mn-lt"/>
                <a:cs typeface="+mn-lt"/>
              </a:rPr>
              <a:t>Sales Growth:</a:t>
            </a:r>
            <a:r>
              <a:rPr lang="en-IN">
                <a:latin typeface="Times New Roman"/>
                <a:ea typeface="+mn-lt"/>
                <a:cs typeface="+mn-lt"/>
              </a:rPr>
              <a:t> Minimal contribution from quarterly sales growth indicates limited efforts in sustaining momentum.</a:t>
            </a:r>
          </a:p>
          <a:p>
            <a:pPr algn="just"/>
            <a:r>
              <a:rPr lang="en-IN">
                <a:latin typeface="Times New Roman"/>
                <a:ea typeface="+mn-lt"/>
                <a:cs typeface="+mn-lt"/>
              </a:rPr>
              <a:t>Focus on sustained customer acquisition campaigns.</a:t>
            </a:r>
            <a:endParaRPr lang="en-IN">
              <a:latin typeface="Times New Roman"/>
              <a:cs typeface="Times New Roman"/>
            </a:endParaRPr>
          </a:p>
          <a:p>
            <a:pPr algn="just"/>
            <a:r>
              <a:rPr lang="en-IN">
                <a:latin typeface="Times New Roman"/>
                <a:ea typeface="+mn-lt"/>
                <a:cs typeface="+mn-lt"/>
              </a:rPr>
              <a:t>Inventory planning and targeted mid-quarter promotions.</a:t>
            </a:r>
          </a:p>
          <a:p>
            <a:pPr algn="just"/>
            <a:r>
              <a:rPr lang="en-IN" b="1">
                <a:latin typeface="Times New Roman"/>
                <a:ea typeface="+mn-lt"/>
                <a:cs typeface="+mn-lt"/>
              </a:rPr>
              <a:t>Ineffective Campaigns:</a:t>
            </a:r>
            <a:r>
              <a:rPr lang="en-IN">
                <a:latin typeface="Times New Roman"/>
                <a:ea typeface="+mn-lt"/>
                <a:cs typeface="+mn-lt"/>
              </a:rPr>
              <a:t> Certain campaigns like Mailer D show low impact and need to be revised or replaced with higher-performing channels like Mailer H.</a:t>
            </a:r>
          </a:p>
          <a:p>
            <a:pPr algn="just"/>
            <a:r>
              <a:rPr lang="en-IN" b="1">
                <a:latin typeface="Times New Roman"/>
                <a:ea typeface="+mn-lt"/>
                <a:cs typeface="+mn-lt"/>
              </a:rPr>
              <a:t>Household-Level Targeting: </a:t>
            </a:r>
            <a:r>
              <a:rPr lang="en-IN">
                <a:latin typeface="Times New Roman"/>
                <a:ea typeface="+mn-lt"/>
                <a:cs typeface="+mn-lt"/>
              </a:rPr>
              <a:t>Negative coefficient for "</a:t>
            </a:r>
            <a:r>
              <a:rPr lang="en-IN" err="1">
                <a:latin typeface="Times New Roman"/>
                <a:ea typeface="+mn-lt"/>
                <a:cs typeface="+mn-lt"/>
              </a:rPr>
              <a:t>num household key</a:t>
            </a:r>
            <a:r>
              <a:rPr lang="en-IN">
                <a:latin typeface="Times New Roman"/>
                <a:ea typeface="+mn-lt"/>
                <a:cs typeface="+mn-lt"/>
              </a:rPr>
              <a:t>" suggests that some household segments are not worth targeting. Refocus on high-value households.</a:t>
            </a:r>
            <a:endParaRPr lang="en-IN">
              <a:latin typeface="Times New Roman"/>
              <a:cs typeface="Times New Roman"/>
            </a:endParaRPr>
          </a:p>
          <a:p>
            <a:pPr algn="just"/>
            <a:r>
              <a:rPr lang="en-IN" b="1">
                <a:latin typeface="Times New Roman"/>
                <a:ea typeface="+mn-lt"/>
                <a:cs typeface="+mn-lt"/>
              </a:rPr>
              <a:t>Avoid Cautious Spenders:</a:t>
            </a:r>
            <a:r>
              <a:rPr lang="en-IN">
                <a:latin typeface="Times New Roman"/>
                <a:ea typeface="+mn-lt"/>
                <a:cs typeface="+mn-lt"/>
              </a:rPr>
              <a:t> Around 46% of customers contribute just 18% of revenue. Avoid targeting this segment to optimize marketing ROI.</a:t>
            </a:r>
          </a:p>
          <a:p>
            <a:pPr algn="just"/>
            <a:r>
              <a:rPr lang="en-IN" b="1">
                <a:latin typeface="Times New Roman"/>
                <a:ea typeface="+mn-lt"/>
                <a:cs typeface="+mn-lt"/>
              </a:rPr>
              <a:t>Diversify Strategies Beyond Coupons:</a:t>
            </a:r>
            <a:r>
              <a:rPr lang="en-IN">
                <a:latin typeface="Times New Roman"/>
                <a:ea typeface="+mn-lt"/>
                <a:cs typeface="+mn-lt"/>
              </a:rPr>
              <a:t> While coupons are critical, 69 should explore additional promotional formats (e.g., bundled offers, loyalty programs) to reduce over-reliance on one strategy.</a:t>
            </a:r>
          </a:p>
        </p:txBody>
      </p:sp>
      <p:pic>
        <p:nvPicPr>
          <p:cNvPr id="9" name="Picture 8" descr="dunnhumby (@dunnhumby) / X">
            <a:extLst>
              <a:ext uri="{FF2B5EF4-FFF2-40B4-BE49-F238E27FC236}">
                <a16:creationId xmlns:a16="http://schemas.microsoft.com/office/drawing/2014/main" id="{60B0379E-C5D6-A23B-8F02-683951DC8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293" y="5861995"/>
            <a:ext cx="997626" cy="9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67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A9DF-6E6E-FF99-C095-69A0858DB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7EC1F-CF79-7415-5A72-4B5C67DF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95" y="109249"/>
            <a:ext cx="11069781" cy="958705"/>
          </a:xfrm>
        </p:spPr>
        <p:txBody>
          <a:bodyPr>
            <a:normAutofit/>
          </a:bodyPr>
          <a:lstStyle/>
          <a:p>
            <a:r>
              <a:rPr lang="en-IN"/>
              <a:t>Correlation </a:t>
            </a:r>
            <a:r>
              <a:rPr lang="en-IN" err="1"/>
              <a:t>MAp</a:t>
            </a:r>
            <a:r>
              <a:rPr lang="en-IN" sz="1600"/>
              <a:t>(before interaction terms)</a:t>
            </a:r>
            <a:endParaRPr lang="en-US" sz="1600"/>
          </a:p>
        </p:txBody>
      </p:sp>
      <p:pic>
        <p:nvPicPr>
          <p:cNvPr id="6" name="Picture 5" descr="A colorful grid with red and blue squares&#10;&#10;Description automatically generated">
            <a:extLst>
              <a:ext uri="{FF2B5EF4-FFF2-40B4-BE49-F238E27FC236}">
                <a16:creationId xmlns:a16="http://schemas.microsoft.com/office/drawing/2014/main" id="{55B52D2D-8AEA-7909-DD11-FC0B6AABA2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942" b="122"/>
          <a:stretch/>
        </p:blipFill>
        <p:spPr>
          <a:xfrm>
            <a:off x="1936749" y="1065619"/>
            <a:ext cx="7812113" cy="5417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dunnhumby (@dunnhumby) / X">
            <a:extLst>
              <a:ext uri="{FF2B5EF4-FFF2-40B4-BE49-F238E27FC236}">
                <a16:creationId xmlns:a16="http://schemas.microsoft.com/office/drawing/2014/main" id="{31DA0F89-E996-522E-26B7-52FD8C051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3293" y="5861995"/>
            <a:ext cx="997626" cy="9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29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35230-CA70-5821-824D-AD10CF7DF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01CFC-D281-1700-469B-353EC1D57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895" y="-177078"/>
            <a:ext cx="9601200" cy="1309687"/>
          </a:xfrm>
        </p:spPr>
        <p:txBody>
          <a:bodyPr/>
          <a:lstStyle/>
          <a:p>
            <a:r>
              <a:rPr lang="en-US" b="1">
                <a:ea typeface="+mj-lt"/>
                <a:cs typeface="+mj-lt"/>
              </a:rPr>
              <a:t>Key AREAS For Analysis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77E81-AE6F-25C2-3703-C523FF9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895" y="950859"/>
            <a:ext cx="9601200" cy="52816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IN" b="1">
                <a:latin typeface="Times New Roman"/>
                <a:cs typeface="Times New Roman"/>
              </a:rPr>
              <a:t>Quarterly Sales Prediction</a:t>
            </a:r>
            <a:r>
              <a:rPr lang="en-IN">
                <a:latin typeface="Times New Roman"/>
                <a:cs typeface="Times New Roman"/>
              </a:rPr>
              <a:t>: </a:t>
            </a:r>
            <a:r>
              <a:rPr lang="en-US">
                <a:latin typeface="Times New Roman"/>
                <a:ea typeface="+mn-lt"/>
                <a:cs typeface="+mn-lt"/>
              </a:rPr>
              <a:t>Develop predictive models for quarterly sales of the focal brand and competitors using key factors like retail discounts, market share, sales growth, coupon redemption rates, and temporal variables.</a:t>
            </a:r>
            <a:endParaRPr lang="en-US"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 sz="1200">
              <a:latin typeface="Helvetica"/>
              <a:cs typeface="Helvetica"/>
            </a:endParaRPr>
          </a:p>
          <a:p>
            <a:pPr marL="0" indent="0" algn="just">
              <a:buNone/>
            </a:pPr>
            <a:r>
              <a:rPr lang="en-US" b="1">
                <a:latin typeface="Times New Roman"/>
                <a:cs typeface="Times New Roman"/>
              </a:rPr>
              <a:t>Consumer Behavior Analysis</a:t>
            </a:r>
          </a:p>
          <a:p>
            <a:pPr algn="just">
              <a:buFont typeface="Arial"/>
              <a:buChar char="•"/>
            </a:pPr>
            <a:r>
              <a:rPr lang="en-US">
                <a:latin typeface="Times New Roman"/>
                <a:cs typeface="Helvetica"/>
              </a:rPr>
              <a:t>﻿</a:t>
            </a:r>
            <a:r>
              <a:rPr lang="en-US">
                <a:latin typeface="Times New Roman"/>
                <a:ea typeface="+mn-lt"/>
                <a:cs typeface="+mn-lt"/>
              </a:rPr>
              <a:t>Segment customers based on demographic attributes and purchasing patterns.</a:t>
            </a:r>
          </a:p>
          <a:p>
            <a:pPr algn="just">
              <a:buFont typeface="Arial"/>
              <a:buChar char="•"/>
            </a:pPr>
            <a:r>
              <a:rPr lang="en-US">
                <a:latin typeface="Times New Roman"/>
                <a:ea typeface="+mn-lt"/>
                <a:cs typeface="+mn-lt"/>
              </a:rPr>
              <a:t>﻿﻿Identify insights to enhance promotional targeting thereby reducing ad cost and improving customer retention</a:t>
            </a:r>
          </a:p>
          <a:p>
            <a:pPr marL="0" indent="0" algn="just">
              <a:buNone/>
            </a:pPr>
            <a:endParaRPr lang="en-US" sz="1200">
              <a:latin typeface="Helvetica"/>
              <a:cs typeface="Helvetica"/>
            </a:endParaRPr>
          </a:p>
          <a:p>
            <a:pPr marL="0" indent="0" algn="just">
              <a:buNone/>
            </a:pPr>
            <a:r>
              <a:rPr lang="en-US" sz="1200">
                <a:latin typeface="Helvetica"/>
                <a:cs typeface="Helvetica"/>
              </a:rPr>
              <a:t>﻿</a:t>
            </a:r>
            <a:r>
              <a:rPr lang="en-US" b="1">
                <a:latin typeface="Times New Roman"/>
                <a:cs typeface="Times New Roman"/>
              </a:rPr>
              <a:t>Campaign Performance Evaluation</a:t>
            </a:r>
            <a:endParaRPr lang="en-US"/>
          </a:p>
          <a:p>
            <a:pPr algn="just">
              <a:buFont typeface="Arial"/>
              <a:buChar char="•"/>
            </a:pPr>
            <a:r>
              <a:rPr lang="en-US">
                <a:latin typeface="Times New Roman"/>
                <a:ea typeface="+mn-lt"/>
                <a:cs typeface="+mn-lt"/>
              </a:rPr>
              <a:t>Assess the effectiveness of campaigns on sales performance for each competitor.</a:t>
            </a:r>
          </a:p>
          <a:p>
            <a:pPr algn="just">
              <a:buFont typeface="Arial"/>
              <a:buChar char="•"/>
            </a:pPr>
            <a:r>
              <a:rPr lang="en-US">
                <a:latin typeface="Times New Roman"/>
                <a:ea typeface="+mn-lt"/>
                <a:cs typeface="+mn-lt"/>
              </a:rPr>
              <a:t>﻿﻿Identify high performing strategies that Manufacturer 69 can adopt to boost sales and gain competitive advantage.</a:t>
            </a:r>
            <a:endParaRPr lang="en-IN">
              <a:latin typeface="Times New Roman"/>
              <a:ea typeface="+mn-lt"/>
              <a:cs typeface="+mn-lt"/>
            </a:endParaRPr>
          </a:p>
        </p:txBody>
      </p:sp>
      <p:pic>
        <p:nvPicPr>
          <p:cNvPr id="6" name="Picture 5" descr="dunnhumby (@dunnhumby) / X">
            <a:extLst>
              <a:ext uri="{FF2B5EF4-FFF2-40B4-BE49-F238E27FC236}">
                <a16:creationId xmlns:a16="http://schemas.microsoft.com/office/drawing/2014/main" id="{1D694032-6641-2B4E-8E7D-D92E6896D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293" y="5861995"/>
            <a:ext cx="997626" cy="9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76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A9DF-6E6E-FF99-C095-69A0858DB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7EC1F-CF79-7415-5A72-4B5C67DF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95" y="109249"/>
            <a:ext cx="11069781" cy="958705"/>
          </a:xfrm>
        </p:spPr>
        <p:txBody>
          <a:bodyPr>
            <a:normAutofit/>
          </a:bodyPr>
          <a:lstStyle/>
          <a:p>
            <a:r>
              <a:rPr lang="en-IN"/>
              <a:t>Correlation </a:t>
            </a:r>
            <a:r>
              <a:rPr lang="en-IN" err="1"/>
              <a:t>MAp</a:t>
            </a:r>
            <a:r>
              <a:rPr lang="en-IN" sz="1600"/>
              <a:t>(After interaction terms)</a:t>
            </a:r>
            <a:endParaRPr lang="en-US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B52D2D-8AEA-7909-DD11-FC0B6AABA2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62" t="-535" r="8284" b="84"/>
          <a:stretch/>
        </p:blipFill>
        <p:spPr>
          <a:xfrm>
            <a:off x="494297" y="963816"/>
            <a:ext cx="7751836" cy="5695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8EA349-A4CE-6391-153E-217B5FD217E1}"/>
              </a:ext>
            </a:extLst>
          </p:cNvPr>
          <p:cNvSpPr txBox="1"/>
          <p:nvPr/>
        </p:nvSpPr>
        <p:spPr>
          <a:xfrm>
            <a:off x="8334374" y="947737"/>
            <a:ext cx="3609975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Times New Roman"/>
                <a:cs typeface="Times New Roman"/>
              </a:rPr>
              <a:t>Interaction Terms Created</a:t>
            </a:r>
          </a:p>
          <a:p>
            <a:pPr marL="171450" indent="-171450">
              <a:buFont typeface="Arial"/>
              <a:buChar char="•"/>
            </a:pPr>
            <a:r>
              <a:rPr lang="en-US" sz="1100" b="1">
                <a:latin typeface="Times New Roman"/>
                <a:cs typeface="Times New Roman"/>
              </a:rPr>
              <a:t>weekly sales market synergy =</a:t>
            </a:r>
            <a:r>
              <a:rPr lang="en-US" sz="1100">
                <a:latin typeface="Times New Roman"/>
                <a:cs typeface="Times New Roman"/>
              </a:rPr>
              <a:t> weekly sales  weekly market share</a:t>
            </a:r>
          </a:p>
          <a:p>
            <a:pPr marL="171450" indent="-171450">
              <a:buFont typeface="Arial"/>
              <a:buChar char="•"/>
            </a:pPr>
            <a:r>
              <a:rPr lang="en-US" sz="1100" b="1">
                <a:latin typeface="Times New Roman"/>
                <a:cs typeface="Times New Roman"/>
              </a:rPr>
              <a:t>weekly coupon redeemed influence = </a:t>
            </a:r>
            <a:r>
              <a:rPr lang="en-US" sz="1100">
                <a:latin typeface="Times New Roman"/>
                <a:cs typeface="Times New Roman"/>
              </a:rPr>
              <a:t>weekly coupon count  weekly redeemed coupon count</a:t>
            </a:r>
          </a:p>
          <a:p>
            <a:pPr marL="171450" indent="-171450">
              <a:buFont typeface="Arial"/>
              <a:buChar char="•"/>
            </a:pPr>
            <a:r>
              <a:rPr lang="en-US" sz="1100" b="1">
                <a:latin typeface="Times New Roman"/>
                <a:cs typeface="Times New Roman"/>
              </a:rPr>
              <a:t>monthly sales market synergy = </a:t>
            </a:r>
            <a:r>
              <a:rPr lang="en-US" sz="1100">
                <a:latin typeface="Times New Roman"/>
                <a:cs typeface="Times New Roman"/>
              </a:rPr>
              <a:t>monthly sales  monthly market share</a:t>
            </a:r>
          </a:p>
          <a:p>
            <a:pPr marL="171450" indent="-171450">
              <a:buFont typeface="Arial"/>
              <a:buChar char="•"/>
            </a:pPr>
            <a:r>
              <a:rPr lang="en-US" sz="1100" b="1">
                <a:latin typeface="Times New Roman"/>
                <a:cs typeface="Times New Roman"/>
              </a:rPr>
              <a:t>monthly coupon redeemed influence =</a:t>
            </a:r>
            <a:r>
              <a:rPr lang="en-US" sz="1100">
                <a:latin typeface="Times New Roman"/>
                <a:cs typeface="Times New Roman"/>
              </a:rPr>
              <a:t> monthly coupon count  monthly redeemed coupon count</a:t>
            </a:r>
          </a:p>
          <a:p>
            <a:pPr marL="171450" indent="-171450">
              <a:buFont typeface="Arial"/>
              <a:buChar char="•"/>
            </a:pPr>
            <a:r>
              <a:rPr lang="en-US" sz="1100" b="1">
                <a:latin typeface="Times New Roman"/>
                <a:cs typeface="Times New Roman"/>
              </a:rPr>
              <a:t>quarterly sales coupon influence = </a:t>
            </a:r>
            <a:r>
              <a:rPr lang="en-US" sz="1100">
                <a:latin typeface="Times New Roman"/>
                <a:cs typeface="Times New Roman"/>
              </a:rPr>
              <a:t>quarterly sales  quarterly coupon count</a:t>
            </a:r>
          </a:p>
          <a:p>
            <a:pPr marL="171450" indent="-171450">
              <a:buFont typeface="Arial"/>
              <a:buChar char="•"/>
            </a:pPr>
            <a:r>
              <a:rPr lang="en-US" sz="1100" b="1">
                <a:latin typeface="Times New Roman"/>
                <a:cs typeface="Times New Roman"/>
              </a:rPr>
              <a:t>quarterly sales market synergy =</a:t>
            </a:r>
            <a:r>
              <a:rPr lang="en-US" sz="1100">
                <a:latin typeface="Times New Roman"/>
                <a:cs typeface="Times New Roman"/>
              </a:rPr>
              <a:t> quarterly sales  quarterly market share</a:t>
            </a:r>
          </a:p>
          <a:p>
            <a:pPr marL="171450" indent="-171450">
              <a:buFont typeface="Arial"/>
              <a:buChar char="•"/>
            </a:pPr>
            <a:r>
              <a:rPr lang="en-US" sz="1100" b="1">
                <a:latin typeface="Times New Roman"/>
                <a:cs typeface="Times New Roman"/>
              </a:rPr>
              <a:t>quarterly coupon redeemed influence =</a:t>
            </a:r>
            <a:r>
              <a:rPr lang="en-US" sz="1100">
                <a:latin typeface="Times New Roman"/>
                <a:cs typeface="Times New Roman"/>
              </a:rPr>
              <a:t> quarterly coupon count  quarterly redeemed coupon count</a:t>
            </a:r>
          </a:p>
          <a:p>
            <a:pPr marL="171450" indent="-171450">
              <a:buFont typeface="Arial"/>
              <a:buChar char="•"/>
            </a:pPr>
            <a:r>
              <a:rPr lang="en-US" sz="1100" b="1">
                <a:latin typeface="Times New Roman"/>
                <a:cs typeface="Times New Roman"/>
              </a:rPr>
              <a:t>quarterly distinct synergy = </a:t>
            </a:r>
            <a:r>
              <a:rPr lang="en-US" sz="1100">
                <a:latin typeface="Times New Roman"/>
                <a:cs typeface="Times New Roman"/>
              </a:rPr>
              <a:t>quarterly distinct household keys  quarterly distinct product ids</a:t>
            </a:r>
          </a:p>
        </p:txBody>
      </p:sp>
      <p:pic>
        <p:nvPicPr>
          <p:cNvPr id="4" name="Picture 3" descr="dunnhumby (@dunnhumby) / X">
            <a:extLst>
              <a:ext uri="{FF2B5EF4-FFF2-40B4-BE49-F238E27FC236}">
                <a16:creationId xmlns:a16="http://schemas.microsoft.com/office/drawing/2014/main" id="{BC2446BC-11B8-0F60-8DFD-4DE6AC0F2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3293" y="5861995"/>
            <a:ext cx="997626" cy="9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39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A9DF-6E6E-FF99-C095-69A0858DB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7EC1F-CF79-7415-5A72-4B5C67DF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95" y="109249"/>
            <a:ext cx="11069781" cy="958705"/>
          </a:xfrm>
        </p:spPr>
        <p:txBody>
          <a:bodyPr>
            <a:normAutofit/>
          </a:bodyPr>
          <a:lstStyle/>
          <a:p>
            <a:r>
              <a:rPr lang="en-IN"/>
              <a:t>Transformations applied</a:t>
            </a:r>
            <a:endParaRPr lang="en-IN" sz="160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B92488-271A-957B-BD88-311785F40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145149"/>
              </p:ext>
            </p:extLst>
          </p:nvPr>
        </p:nvGraphicFramePr>
        <p:xfrm>
          <a:off x="323272" y="1020618"/>
          <a:ext cx="4441777" cy="5728684"/>
        </p:xfrm>
        <a:graphic>
          <a:graphicData uri="http://schemas.openxmlformats.org/drawingml/2006/table">
            <a:tbl>
              <a:tblPr bandRow="1">
                <a:tableStyleId>{46F890A9-2807-4EBB-B81D-B2AA78EC7F39}</a:tableStyleId>
              </a:tblPr>
              <a:tblGrid>
                <a:gridCol w="2750075">
                  <a:extLst>
                    <a:ext uri="{9D8B030D-6E8A-4147-A177-3AD203B41FA5}">
                      <a16:colId xmlns:a16="http://schemas.microsoft.com/office/drawing/2014/main" val="3335282802"/>
                    </a:ext>
                  </a:extLst>
                </a:gridCol>
                <a:gridCol w="1691702">
                  <a:extLst>
                    <a:ext uri="{9D8B030D-6E8A-4147-A177-3AD203B41FA5}">
                      <a16:colId xmlns:a16="http://schemas.microsoft.com/office/drawing/2014/main" val="776085556"/>
                    </a:ext>
                  </a:extLst>
                </a:gridCol>
              </a:tblGrid>
              <a:tr h="22023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Column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Skewness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456896"/>
                  </a:ext>
                </a:extLst>
              </a:tr>
              <a:tr h="2202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age group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0.459332 5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118643"/>
                  </a:ext>
                </a:extLst>
              </a:tr>
              <a:tr h="2202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display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22.845876 4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826287"/>
                  </a:ext>
                </a:extLst>
              </a:tr>
              <a:tr h="2202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distinct household keys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0.730818 10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08284"/>
                  </a:ext>
                </a:extLst>
              </a:tr>
              <a:tr h="2202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distinct product ids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0.071136 11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032230"/>
                  </a:ext>
                </a:extLst>
              </a:tr>
              <a:tr h="2202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distinct store ids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0.494672 12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495734"/>
                  </a:ext>
                </a:extLst>
              </a:tr>
              <a:tr h="2202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HOMEOWNER DESC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0.731697 6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869755"/>
                  </a:ext>
                </a:extLst>
              </a:tr>
              <a:tr h="2202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month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0.033072 8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7900742"/>
                  </a:ext>
                </a:extLst>
              </a:tr>
              <a:tr h="2202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monthly coupon redeemed influence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1.974663 23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302927"/>
                  </a:ext>
                </a:extLst>
              </a:tr>
              <a:tr h="2202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monthly coupon redemption rate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0.326819 16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896491"/>
                  </a:ext>
                </a:extLst>
              </a:tr>
              <a:tr h="22023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Monthly sales growth</a:t>
                      </a:r>
                    </a:p>
                  </a:txBody>
                  <a:tcPr marL="9524" marR="9524" marT="9524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1.963506</a:t>
                      </a:r>
                    </a:p>
                  </a:txBody>
                  <a:tcPr marL="9524" marR="9524" marT="9524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1208323"/>
                  </a:ext>
                </a:extLst>
              </a:tr>
              <a:tr h="2202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QUANTITY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11.864838 1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038617"/>
                  </a:ext>
                </a:extLst>
              </a:tr>
              <a:tr h="2202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quarter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0.001040 9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0141672"/>
                  </a:ext>
                </a:extLst>
              </a:tr>
              <a:tr h="2202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quarterly coupon redeemed influence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0.136900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367005"/>
                  </a:ext>
                </a:extLst>
              </a:tr>
              <a:tr h="2202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quarterly coupon redemption rate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0.608622 19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3393457"/>
                  </a:ext>
                </a:extLst>
              </a:tr>
              <a:tr h="2202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quarterly sales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0.423598 18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7397641"/>
                  </a:ext>
                </a:extLst>
              </a:tr>
              <a:tr h="2202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quarterly sales coupon influence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0.149310 24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095080"/>
                  </a:ext>
                </a:extLst>
              </a:tr>
              <a:tr h="2202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quarterly sales growth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2.364323 20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729229"/>
                  </a:ext>
                </a:extLst>
              </a:tr>
              <a:tr h="2202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RETAIL DISC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18.812900 3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992250"/>
                  </a:ext>
                </a:extLst>
              </a:tr>
              <a:tr h="2202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SALES VALUE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11.514805 2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749635"/>
                  </a:ext>
                </a:extLst>
              </a:tr>
              <a:tr h="2202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week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0.034496 7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990827"/>
                  </a:ext>
                </a:extLst>
              </a:tr>
              <a:tr h="2202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weekly coupon redeemed influence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1.684833 22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857993"/>
                  </a:ext>
                </a:extLst>
              </a:tr>
              <a:tr h="2202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weekly coupon redemption rate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0.516426 14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66898"/>
                  </a:ext>
                </a:extLst>
              </a:tr>
              <a:tr h="2202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weekly distinct store ids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0.494672 13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048914"/>
                  </a:ext>
                </a:extLst>
              </a:tr>
              <a:tr h="2202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weekly sales growth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2.655323 15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7712035"/>
                  </a:ext>
                </a:extLst>
              </a:tr>
              <a:tr h="2202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weekly sales market synergy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1.448908 21 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96479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75165B-9E25-6645-65C5-7E9C18673670}"/>
              </a:ext>
            </a:extLst>
          </p:cNvPr>
          <p:cNvSpPr txBox="1"/>
          <p:nvPr/>
        </p:nvSpPr>
        <p:spPr>
          <a:xfrm>
            <a:off x="5703743" y="1368425"/>
            <a:ext cx="5761469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600" b="1">
                <a:latin typeface="Times New Roman"/>
                <a:cs typeface="Times New Roman"/>
              </a:rPr>
              <a:t>Log Transformation</a:t>
            </a:r>
            <a:r>
              <a:rPr lang="en-US" sz="1600" b="1">
                <a:latin typeface="Times New Roman"/>
                <a:ea typeface="+mn-lt"/>
                <a:cs typeface="+mn-lt"/>
              </a:rPr>
              <a:t>:</a:t>
            </a:r>
            <a:r>
              <a:rPr lang="en-US" sz="1600">
                <a:latin typeface="Times New Roman"/>
                <a:ea typeface="+mn-lt"/>
                <a:cs typeface="+mn-lt"/>
              </a:rPr>
              <a:t> applied to highly positively skewed data to reduce skewness and make the distribution closer to normal. </a:t>
            </a:r>
            <a:endParaRPr lang="en-US" sz="1600">
              <a:latin typeface="Times New Roman"/>
              <a:cs typeface="Times New Roman"/>
            </a:endParaRPr>
          </a:p>
          <a:p>
            <a:pPr marL="171450" indent="-171450" algn="just">
              <a:buFont typeface="Arial"/>
              <a:buChar char="•"/>
            </a:pPr>
            <a:endParaRPr lang="en-US" sz="1600" b="1">
              <a:latin typeface="Times New Roman"/>
              <a:cs typeface="Times New Roman"/>
            </a:endParaRPr>
          </a:p>
          <a:p>
            <a:pPr marL="628650" lvl="1" indent="-171450" algn="just">
              <a:buFont typeface="Courier New"/>
              <a:buChar char="o"/>
            </a:pPr>
            <a:r>
              <a:rPr lang="en-US" sz="1600">
                <a:latin typeface="Times New Roman"/>
                <a:cs typeface="Times New Roman"/>
              </a:rPr>
              <a:t> QUANTITY</a:t>
            </a:r>
          </a:p>
          <a:p>
            <a:pPr marL="628650" lvl="1" indent="-171450" algn="just">
              <a:buFont typeface="Courier New"/>
              <a:buChar char="o"/>
            </a:pPr>
            <a:r>
              <a:rPr lang="en-US" sz="1600">
                <a:latin typeface="Times New Roman"/>
                <a:cs typeface="Times New Roman"/>
              </a:rPr>
              <a:t>SALES VALUE</a:t>
            </a:r>
          </a:p>
          <a:p>
            <a:pPr marL="628650" lvl="1" indent="-171450" algn="just">
              <a:buFont typeface="Courier New"/>
              <a:buChar char="o"/>
            </a:pPr>
            <a:r>
              <a:rPr lang="en-US" sz="1600">
                <a:latin typeface="Times New Roman"/>
                <a:cs typeface="Times New Roman"/>
              </a:rPr>
              <a:t>RETAIL DISC  </a:t>
            </a:r>
          </a:p>
          <a:p>
            <a:pPr marL="628650" lvl="1" indent="-171450" algn="just">
              <a:buFont typeface="Courier New"/>
              <a:buChar char="o"/>
            </a:pPr>
            <a:r>
              <a:rPr lang="en-US" sz="160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weekly sales growth</a:t>
            </a:r>
            <a:endParaRPr lang="en-US" sz="1600">
              <a:latin typeface="Times New Roman"/>
              <a:cs typeface="Times New Roman"/>
            </a:endParaRPr>
          </a:p>
          <a:p>
            <a:pPr marL="628650" lvl="1" indent="-171450" algn="just">
              <a:buFont typeface="Courier New"/>
              <a:buChar char="o"/>
            </a:pPr>
            <a:r>
              <a:rPr lang="en-US" sz="1600" err="1">
                <a:latin typeface="Times New Roman"/>
                <a:cs typeface="Times New Roman"/>
              </a:rPr>
              <a:t>monthly sales growth</a:t>
            </a:r>
            <a:endParaRPr lang="en-US" sz="1600">
              <a:latin typeface="Times New Roman"/>
              <a:cs typeface="Times New Roman"/>
            </a:endParaRPr>
          </a:p>
          <a:p>
            <a:pPr marL="628650" lvl="1" indent="-171450" algn="just">
              <a:buFont typeface="Courier New"/>
              <a:buChar char="o"/>
            </a:pPr>
            <a:r>
              <a:rPr lang="en-US" sz="1600" err="1">
                <a:latin typeface="Times New Roman"/>
                <a:cs typeface="Times New Roman"/>
              </a:rPr>
              <a:t>quarterly sales growth</a:t>
            </a:r>
            <a:r>
              <a:rPr lang="en-US" sz="1600">
                <a:latin typeface="Times New Roman"/>
                <a:cs typeface="Times New Roman"/>
              </a:rPr>
              <a:t> </a:t>
            </a:r>
          </a:p>
          <a:p>
            <a:pPr marL="171450" indent="-171450" algn="just">
              <a:buFont typeface="Arial"/>
              <a:buChar char="•"/>
            </a:pPr>
            <a:endParaRPr lang="en-US" sz="1600">
              <a:latin typeface="Times New Roman"/>
              <a:cs typeface="Times New Roman"/>
            </a:endParaRPr>
          </a:p>
          <a:p>
            <a:pPr marL="171450" indent="-171450" algn="just">
              <a:buFont typeface="Arial"/>
              <a:buChar char="•"/>
            </a:pPr>
            <a:r>
              <a:rPr lang="en-US" sz="1600" b="1">
                <a:latin typeface="Times New Roman"/>
                <a:cs typeface="Times New Roman"/>
              </a:rPr>
              <a:t>Sqrt Transformation </a:t>
            </a:r>
            <a:r>
              <a:rPr lang="en-US" sz="1600" b="1">
                <a:latin typeface="Times New Roman"/>
                <a:ea typeface="+mn-lt"/>
                <a:cs typeface="Times New Roman"/>
              </a:rPr>
              <a:t> </a:t>
            </a:r>
            <a:r>
              <a:rPr lang="en-US" sz="1600">
                <a:latin typeface="Times New Roman"/>
                <a:ea typeface="+mn-lt"/>
                <a:cs typeface="+mn-lt"/>
              </a:rPr>
              <a:t>used for moderately skewed data to reduce the spread of the larger values while maintaining data distribution symmetry.</a:t>
            </a:r>
            <a:endParaRPr lang="en-US" sz="1600" b="1">
              <a:latin typeface="Times New Roman"/>
              <a:cs typeface="Times New Roman"/>
            </a:endParaRPr>
          </a:p>
          <a:p>
            <a:pPr marL="628650" lvl="1" indent="-171450" algn="just">
              <a:buFont typeface="Courier New"/>
              <a:buChar char="o"/>
            </a:pPr>
            <a:r>
              <a:rPr lang="en-US" sz="160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weekly sales coupon influence</a:t>
            </a:r>
            <a:r>
              <a:rPr lang="en-US" sz="1600">
                <a:latin typeface="Times New Roman"/>
                <a:cs typeface="Times New Roman"/>
              </a:rPr>
              <a:t>   </a:t>
            </a:r>
          </a:p>
          <a:p>
            <a:pPr marL="628650" lvl="1" indent="-171450" algn="just">
              <a:buFont typeface="Courier New"/>
              <a:buChar char="o"/>
            </a:pPr>
            <a:r>
              <a:rPr lang="en-US" sz="1600" err="1">
                <a:latin typeface="Times New Roman"/>
                <a:cs typeface="Times New Roman"/>
              </a:rPr>
              <a:t>weekly sales market synergy</a:t>
            </a:r>
            <a:r>
              <a:rPr lang="en-US" sz="1600">
                <a:latin typeface="Times New Roman"/>
                <a:cs typeface="Times New Roman"/>
              </a:rPr>
              <a:t> </a:t>
            </a:r>
          </a:p>
          <a:p>
            <a:pPr marL="628650" lvl="1" indent="-171450" algn="just">
              <a:buFont typeface="Courier New"/>
              <a:buChar char="o"/>
            </a:pPr>
            <a:r>
              <a:rPr lang="en-US" sz="160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weekly coupon redeemed influence</a:t>
            </a:r>
            <a:r>
              <a:rPr lang="en-US" sz="1600">
                <a:latin typeface="Times New Roman"/>
                <a:cs typeface="Times New Roman"/>
              </a:rPr>
              <a:t>   </a:t>
            </a:r>
          </a:p>
          <a:p>
            <a:pPr marL="628650" lvl="1" indent="-171450" algn="just">
              <a:buFont typeface="Courier New"/>
              <a:buChar char="o"/>
            </a:pPr>
            <a:r>
              <a:rPr lang="en-US" sz="1600" err="1">
                <a:latin typeface="Times New Roman"/>
                <a:cs typeface="Times New Roman"/>
              </a:rPr>
              <a:t>monthly sales coupon influence</a:t>
            </a:r>
            <a:r>
              <a:rPr lang="en-US" sz="1600">
                <a:latin typeface="Times New Roman"/>
                <a:cs typeface="Times New Roman"/>
              </a:rPr>
              <a:t> </a:t>
            </a:r>
          </a:p>
          <a:p>
            <a:pPr marL="628650" lvl="1" indent="-171450" algn="just">
              <a:buFont typeface="Courier New"/>
              <a:buChar char="o"/>
            </a:pPr>
            <a:r>
              <a:rPr lang="en-US" sz="160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monthly coupon redeemed influence</a:t>
            </a:r>
            <a:r>
              <a:rPr lang="en-US" sz="1600">
                <a:latin typeface="Times New Roman"/>
                <a:cs typeface="Times New Roman"/>
              </a:rPr>
              <a:t>   </a:t>
            </a:r>
          </a:p>
          <a:p>
            <a:pPr marL="628650" lvl="1" indent="-171450" algn="just">
              <a:buFont typeface="Courier New"/>
              <a:buChar char="o"/>
            </a:pPr>
            <a:r>
              <a:rPr lang="en-US" sz="1600" err="1">
                <a:latin typeface="Times New Roman"/>
                <a:cs typeface="Times New Roman"/>
              </a:rPr>
              <a:t>weekly distinct synergy</a:t>
            </a:r>
            <a:r>
              <a:rPr lang="en-US" sz="1600">
                <a:latin typeface="Times New Roman"/>
                <a:cs typeface="Times New Roman"/>
              </a:rPr>
              <a:t> </a:t>
            </a:r>
          </a:p>
        </p:txBody>
      </p:sp>
      <p:pic>
        <p:nvPicPr>
          <p:cNvPr id="4" name="Picture 3" descr="dunnhumby (@dunnhumby) / X">
            <a:extLst>
              <a:ext uri="{FF2B5EF4-FFF2-40B4-BE49-F238E27FC236}">
                <a16:creationId xmlns:a16="http://schemas.microsoft.com/office/drawing/2014/main" id="{213C288B-9094-8110-AB6A-DA1836B75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3293" y="5861995"/>
            <a:ext cx="997626" cy="9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28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A9DF-6E6E-FF99-C095-69A0858DB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7EC1F-CF79-7415-5A72-4B5C67DF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95" y="109249"/>
            <a:ext cx="11069781" cy="958705"/>
          </a:xfrm>
        </p:spPr>
        <p:txBody>
          <a:bodyPr>
            <a:normAutofit/>
          </a:bodyPr>
          <a:lstStyle/>
          <a:p>
            <a:r>
              <a:rPr lang="en-IN"/>
              <a:t>LINEAR REGRESSION MODEL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75165B-9E25-6645-65C5-7E9C18673670}"/>
              </a:ext>
            </a:extLst>
          </p:cNvPr>
          <p:cNvSpPr txBox="1"/>
          <p:nvPr/>
        </p:nvSpPr>
        <p:spPr>
          <a:xfrm>
            <a:off x="494434" y="1017443"/>
            <a:ext cx="10998487" cy="49552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400" b="1">
                <a:solidFill>
                  <a:srgbClr val="000000"/>
                </a:solidFill>
                <a:latin typeface="Times New Roman"/>
                <a:cs typeface="Times New Roman"/>
              </a:rPr>
              <a:t>Model Results for Each Manufacturer: </a:t>
            </a:r>
            <a:endParaRPr lang="en-US" b="1"/>
          </a:p>
          <a:p>
            <a:pPr marL="285750" indent="-285750" algn="just">
              <a:buFont typeface="Arial"/>
              <a:buChar char="•"/>
            </a:pPr>
            <a:r>
              <a:rPr lang="en-US" sz="1400" b="1">
                <a:solidFill>
                  <a:srgbClr val="000000"/>
                </a:solidFill>
                <a:latin typeface="Times New Roman"/>
                <a:cs typeface="Times New Roman"/>
              </a:rPr>
              <a:t>Manufacturer 69: </a:t>
            </a:r>
            <a:endParaRPr lang="en-US" b="1">
              <a:solidFill>
                <a:srgbClr val="000000"/>
              </a:solidFill>
              <a:latin typeface="Univers Light"/>
              <a:cs typeface="Times New Roman"/>
            </a:endParaRPr>
          </a:p>
          <a:p>
            <a:pPr marL="742950" lvl="1" indent="-285750" algn="just"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Times New Roman"/>
                <a:cs typeface="Times New Roman"/>
              </a:rPr>
              <a:t>Model Equation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: y = </a:t>
            </a:r>
            <a:r>
              <a:rPr lang="en-US" sz="90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3204.9230 + (0.1729 * num  </a:t>
            </a:r>
            <a:r>
              <a:rPr lang="en-US" sz="900" err="1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household key</a:t>
            </a:r>
            <a:r>
              <a:rPr lang="en-US" sz="90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) + (-0.4101 * </a:t>
            </a:r>
            <a:r>
              <a:rPr lang="en-US" sz="900" err="1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num  </a:t>
            </a:r>
            <a:r>
              <a:rPr lang="en-US" sz="900" err="1">
                <a:solidFill>
                  <a:srgbClr val="000000"/>
                </a:solidFill>
                <a:latin typeface="Times New Roman"/>
                <a:cs typeface="Times New Roman"/>
              </a:rPr>
              <a:t>QUANTITY</a:t>
            </a:r>
            <a:r>
              <a:rPr lang="en-US" sz="900">
                <a:solidFill>
                  <a:srgbClr val="000000"/>
                </a:solidFill>
                <a:latin typeface="Times New Roman"/>
                <a:cs typeface="Times New Roman"/>
              </a:rPr>
              <a:t>) + (0.0588 * </a:t>
            </a:r>
            <a:r>
              <a:rPr lang="en-US" sz="900" err="1">
                <a:solidFill>
                  <a:srgbClr val="000000"/>
                </a:solidFill>
                <a:latin typeface="Times New Roman"/>
                <a:cs typeface="Times New Roman"/>
              </a:rPr>
              <a:t>num  SALES VALUE</a:t>
            </a:r>
            <a:r>
              <a:rPr lang="en-US" sz="900">
                <a:solidFill>
                  <a:srgbClr val="000000"/>
                </a:solidFill>
                <a:latin typeface="Times New Roman"/>
                <a:cs typeface="Times New Roman"/>
              </a:rPr>
              <a:t>) + (1.0912 * </a:t>
            </a:r>
            <a:r>
              <a:rPr lang="en-US" sz="900" err="1">
                <a:solidFill>
                  <a:srgbClr val="000000"/>
                </a:solidFill>
                <a:latin typeface="Times New Roman"/>
                <a:cs typeface="Times New Roman"/>
              </a:rPr>
              <a:t>num  STORE ID</a:t>
            </a:r>
            <a:r>
              <a:rPr lang="en-US" sz="900">
                <a:solidFill>
                  <a:srgbClr val="000000"/>
                </a:solidFill>
                <a:latin typeface="Times New Roman"/>
                <a:cs typeface="Times New Roman"/>
              </a:rPr>
              <a:t>) + (2.7289 * </a:t>
            </a:r>
            <a:r>
              <a:rPr lang="en-US" sz="900" err="1">
                <a:solidFill>
                  <a:srgbClr val="000000"/>
                </a:solidFill>
                <a:latin typeface="Times New Roman"/>
                <a:cs typeface="Times New Roman"/>
              </a:rPr>
              <a:t>num  RETAIL DISC</a:t>
            </a:r>
            <a:r>
              <a:rPr lang="en-US" sz="900">
                <a:solidFill>
                  <a:srgbClr val="000000"/>
                </a:solidFill>
                <a:latin typeface="Times New Roman"/>
                <a:cs typeface="Times New Roman"/>
              </a:rPr>
              <a:t>) + (-30.7830 * </a:t>
            </a:r>
            <a:r>
              <a:rPr lang="en-US" sz="900" err="1">
                <a:solidFill>
                  <a:srgbClr val="000000"/>
                </a:solidFill>
                <a:latin typeface="Times New Roman"/>
                <a:cs typeface="Times New Roman"/>
              </a:rPr>
              <a:t>num  week</a:t>
            </a:r>
            <a:r>
              <a:rPr lang="en-US" sz="900">
                <a:solidFill>
                  <a:srgbClr val="000000"/>
                </a:solidFill>
                <a:latin typeface="Times New Roman"/>
                <a:cs typeface="Times New Roman"/>
              </a:rPr>
              <a:t>) + (-21.5639 * num  </a:t>
            </a:r>
            <a:r>
              <a:rPr lang="en-US" sz="900" err="1">
                <a:solidFill>
                  <a:srgbClr val="000000"/>
                </a:solidFill>
                <a:latin typeface="Times New Roman"/>
                <a:cs typeface="Times New Roman"/>
              </a:rPr>
              <a:t>weekly distinct store ids</a:t>
            </a:r>
            <a:r>
              <a:rPr lang="en-US" sz="900">
                <a:solidFill>
                  <a:srgbClr val="000000"/>
                </a:solidFill>
                <a:latin typeface="Times New Roman"/>
                <a:cs typeface="Times New Roman"/>
              </a:rPr>
              <a:t>) + (-21.3108 * num  </a:t>
            </a:r>
            <a:r>
              <a:rPr lang="en-US" sz="900" err="1">
                <a:solidFill>
                  <a:srgbClr val="000000"/>
                </a:solidFill>
                <a:latin typeface="Times New Roman"/>
                <a:cs typeface="Times New Roman"/>
              </a:rPr>
              <a:t>weekly coupon redemption rate</a:t>
            </a:r>
            <a:r>
              <a:rPr lang="en-US" sz="900">
                <a:solidFill>
                  <a:srgbClr val="000000"/>
                </a:solidFill>
                <a:latin typeface="Times New Roman"/>
                <a:cs typeface="Times New Roman"/>
              </a:rPr>
              <a:t>) + (-13.2835 * num  </a:t>
            </a:r>
            <a:r>
              <a:rPr lang="en-US" sz="900" err="1">
                <a:solidFill>
                  <a:srgbClr val="000000"/>
                </a:solidFill>
                <a:latin typeface="Times New Roman"/>
                <a:cs typeface="Times New Roman"/>
              </a:rPr>
              <a:t>weekly sales growth</a:t>
            </a:r>
            <a:r>
              <a:rPr lang="en-US" sz="900">
                <a:solidFill>
                  <a:srgbClr val="000000"/>
                </a:solidFill>
                <a:latin typeface="Times New Roman"/>
                <a:cs typeface="Times New Roman"/>
              </a:rPr>
              <a:t>) + (-25.3734 * num  </a:t>
            </a:r>
            <a:r>
              <a:rPr lang="en-US" sz="900" err="1">
                <a:solidFill>
                  <a:srgbClr val="000000"/>
                </a:solidFill>
                <a:latin typeface="Times New Roman"/>
                <a:cs typeface="Times New Roman"/>
              </a:rPr>
              <a:t>monthly coupon redemption rate</a:t>
            </a:r>
            <a:r>
              <a:rPr lang="en-US" sz="900">
                <a:solidFill>
                  <a:srgbClr val="000000"/>
                </a:solidFill>
                <a:latin typeface="Times New Roman"/>
                <a:cs typeface="Times New Roman"/>
              </a:rPr>
              <a:t>) + (-36.8596 * num  </a:t>
            </a:r>
            <a:r>
              <a:rPr lang="en-US" sz="900" err="1">
                <a:solidFill>
                  <a:srgbClr val="000000"/>
                </a:solidFill>
                <a:latin typeface="Times New Roman"/>
                <a:cs typeface="Times New Roman"/>
              </a:rPr>
              <a:t>monthly sales growth</a:t>
            </a:r>
            <a:r>
              <a:rPr lang="en-US" sz="900">
                <a:solidFill>
                  <a:srgbClr val="000000"/>
                </a:solidFill>
                <a:latin typeface="Times New Roman"/>
                <a:cs typeface="Times New Roman"/>
              </a:rPr>
              <a:t>) + (277.7956 * num  </a:t>
            </a:r>
            <a:r>
              <a:rPr lang="en-US" sz="900" err="1">
                <a:solidFill>
                  <a:srgbClr val="000000"/>
                </a:solidFill>
                <a:latin typeface="Times New Roman"/>
                <a:cs typeface="Times New Roman"/>
              </a:rPr>
              <a:t>quarterly coupon redemption rate</a:t>
            </a:r>
            <a:r>
              <a:rPr lang="en-US" sz="900">
                <a:solidFill>
                  <a:srgbClr val="000000"/>
                </a:solidFill>
                <a:latin typeface="Times New Roman"/>
                <a:cs typeface="Times New Roman"/>
              </a:rPr>
              <a:t>) + (45.9993 * num  </a:t>
            </a:r>
            <a:r>
              <a:rPr lang="en-US" sz="900" err="1">
                <a:solidFill>
                  <a:srgbClr val="000000"/>
                </a:solidFill>
                <a:latin typeface="Times New Roman"/>
                <a:cs typeface="Times New Roman"/>
              </a:rPr>
              <a:t>quarterly sales growth</a:t>
            </a:r>
            <a:r>
              <a:rPr lang="en-US" sz="900">
                <a:solidFill>
                  <a:srgbClr val="000000"/>
                </a:solidFill>
                <a:latin typeface="Times New Roman"/>
                <a:cs typeface="Times New Roman"/>
              </a:rPr>
              <a:t>) + (-0.1176 * num  age group 1) + (0.8436 * num  age group 2) + (0.7156 * num  age group 3) + (0.0962 * num  age group 4) + (-0.4988 * num  age group 5) + (0.0595 * num  age group 6) + (-1.1494 * num  HOMEOWNER DESC 2) + (0.2079 * num  HOMEOWNER DESC 3) + (0.4862 * num  HOMEOWNER DESC 4) + (0.7069 * num  HOMEOWNER DESC 5) + (53.3684 * num  mailer 0) + (2.8095 * num  </a:t>
            </a:r>
            <a:r>
              <a:rPr lang="en-US" sz="900" err="1">
                <a:solidFill>
                  <a:srgbClr val="000000"/>
                </a:solidFill>
                <a:latin typeface="Times New Roman"/>
                <a:cs typeface="Times New Roman"/>
              </a:rPr>
              <a:t>mailer A</a:t>
            </a:r>
            <a:r>
              <a:rPr lang="en-US" sz="900">
                <a:solidFill>
                  <a:srgbClr val="000000"/>
                </a:solidFill>
                <a:latin typeface="Times New Roman"/>
                <a:cs typeface="Times New Roman"/>
              </a:rPr>
              <a:t>) + (-4.6216 * num  </a:t>
            </a:r>
            <a:r>
              <a:rPr lang="en-US" sz="900" err="1">
                <a:solidFill>
                  <a:srgbClr val="000000"/>
                </a:solidFill>
                <a:latin typeface="Times New Roman"/>
                <a:cs typeface="Times New Roman"/>
              </a:rPr>
              <a:t>mailer D</a:t>
            </a:r>
            <a:r>
              <a:rPr lang="en-US" sz="900">
                <a:solidFill>
                  <a:srgbClr val="000000"/>
                </a:solidFill>
                <a:latin typeface="Times New Roman"/>
                <a:cs typeface="Times New Roman"/>
              </a:rPr>
              <a:t>) + (3.7653 * num  </a:t>
            </a:r>
            <a:r>
              <a:rPr lang="en-US" sz="900" err="1">
                <a:solidFill>
                  <a:srgbClr val="000000"/>
                </a:solidFill>
                <a:latin typeface="Times New Roman"/>
                <a:cs typeface="Times New Roman"/>
              </a:rPr>
              <a:t>mailer H</a:t>
            </a:r>
            <a:r>
              <a:rPr lang="en-US" sz="900">
                <a:solidFill>
                  <a:srgbClr val="000000"/>
                </a:solidFill>
                <a:latin typeface="Times New Roman"/>
                <a:cs typeface="Times New Roman"/>
              </a:rPr>
              <a:t>) + (6.9615 * num  display 2.0) + (-13.3682 * num  display 4.0) + (23.8868 * num  </a:t>
            </a:r>
            <a:r>
              <a:rPr lang="en-US" sz="900" err="1">
                <a:solidFill>
                  <a:srgbClr val="000000"/>
                </a:solidFill>
                <a:latin typeface="Times New Roman"/>
                <a:cs typeface="Times New Roman"/>
              </a:rPr>
              <a:t>weekly sales market synergy</a:t>
            </a:r>
            <a:r>
              <a:rPr lang="en-US" sz="900">
                <a:solidFill>
                  <a:srgbClr val="000000"/>
                </a:solidFill>
                <a:latin typeface="Times New Roman"/>
                <a:cs typeface="Times New Roman"/>
              </a:rPr>
              <a:t>) + (30.9629 * num  </a:t>
            </a:r>
            <a:r>
              <a:rPr lang="en-US" sz="900" err="1">
                <a:solidFill>
                  <a:srgbClr val="000000"/>
                </a:solidFill>
                <a:latin typeface="Times New Roman"/>
                <a:cs typeface="Times New Roman"/>
              </a:rPr>
              <a:t>weekly coupon redeemed influence</a:t>
            </a:r>
            <a:r>
              <a:rPr lang="en-US" sz="900">
                <a:solidFill>
                  <a:srgbClr val="000000"/>
                </a:solidFill>
                <a:latin typeface="Times New Roman"/>
                <a:cs typeface="Times New Roman"/>
              </a:rPr>
              <a:t>) + (22.7040 * num  </a:t>
            </a:r>
            <a:r>
              <a:rPr lang="en-US" sz="900" err="1">
                <a:solidFill>
                  <a:srgbClr val="000000"/>
                </a:solidFill>
                <a:latin typeface="Times New Roman"/>
                <a:cs typeface="Times New Roman"/>
              </a:rPr>
              <a:t>monthly coupon redeemed influence</a:t>
            </a:r>
            <a:r>
              <a:rPr lang="en-US" sz="900">
                <a:solidFill>
                  <a:srgbClr val="000000"/>
                </a:solidFill>
                <a:latin typeface="Times New Roman"/>
                <a:cs typeface="Times New Roman"/>
              </a:rPr>
              <a:t>) + (585.7197 * num  </a:t>
            </a:r>
            <a:r>
              <a:rPr lang="en-US" sz="900" err="1">
                <a:solidFill>
                  <a:srgbClr val="000000"/>
                </a:solidFill>
                <a:latin typeface="Times New Roman"/>
                <a:cs typeface="Times New Roman"/>
              </a:rPr>
              <a:t>quarterly sales coupon influence</a:t>
            </a:r>
            <a:r>
              <a:rPr lang="en-US" sz="900">
                <a:solidFill>
                  <a:srgbClr val="000000"/>
                </a:solidFill>
                <a:latin typeface="Times New Roman"/>
                <a:cs typeface="Times New Roman"/>
              </a:rPr>
              <a:t>) + (-326.5616 * num  </a:t>
            </a:r>
            <a:r>
              <a:rPr lang="en-US" sz="900" err="1">
                <a:solidFill>
                  <a:srgbClr val="000000"/>
                </a:solidFill>
                <a:latin typeface="Times New Roman"/>
                <a:cs typeface="Times New Roman"/>
              </a:rPr>
              <a:t>quarterly coupon redeemed influence</a:t>
            </a:r>
            <a:r>
              <a:rPr lang="en-US" sz="900">
                <a:solidFill>
                  <a:srgbClr val="000000"/>
                </a:solidFill>
                <a:latin typeface="Times New Roman"/>
                <a:cs typeface="Times New Roman"/>
              </a:rPr>
              <a:t>) </a:t>
            </a:r>
            <a:endParaRPr lang="en-US" sz="900">
              <a:solidFill>
                <a:srgbClr val="000000"/>
              </a:solidFill>
              <a:latin typeface="Univers Light"/>
              <a:cs typeface="Times New Roman"/>
            </a:endParaRPr>
          </a:p>
          <a:p>
            <a:pPr marL="742950" lvl="1" indent="-285750" algn="just">
              <a:buFont typeface="Courier New"/>
              <a:buChar char="o"/>
            </a:pPr>
            <a:r>
              <a:rPr lang="en-US" sz="1400" b="1">
                <a:solidFill>
                  <a:srgbClr val="000000"/>
                </a:solidFill>
                <a:latin typeface="Times New Roman"/>
                <a:cs typeface="Times New Roman"/>
              </a:rPr>
              <a:t>Mean Squared Error (MSE): </a:t>
            </a:r>
            <a:r>
              <a:rPr lang="en-US" sz="1400">
                <a:solidFill>
                  <a:srgbClr val="000000"/>
                </a:solidFill>
                <a:latin typeface="Times New Roman"/>
                <a:cs typeface="Times New Roman"/>
              </a:rPr>
              <a:t>1207.9000 </a:t>
            </a:r>
            <a:endParaRPr lang="en-US">
              <a:solidFill>
                <a:srgbClr val="000000"/>
              </a:solidFill>
              <a:latin typeface="Univers Light"/>
              <a:cs typeface="Times New Roman"/>
            </a:endParaRPr>
          </a:p>
          <a:p>
            <a:pPr marL="742950" lvl="1" indent="-285750" algn="just">
              <a:buFont typeface="Courier New"/>
              <a:buChar char="o"/>
            </a:pPr>
            <a:r>
              <a:rPr lang="en-US" sz="1400" b="1">
                <a:solidFill>
                  <a:srgbClr val="000000"/>
                </a:solidFill>
                <a:latin typeface="Times New Roman"/>
                <a:cs typeface="Times New Roman"/>
              </a:rPr>
              <a:t>R-squared (R²): </a:t>
            </a:r>
            <a:r>
              <a:rPr lang="en-US" sz="1400">
                <a:solidFill>
                  <a:srgbClr val="000000"/>
                </a:solidFill>
                <a:latin typeface="Times New Roman"/>
                <a:cs typeface="Times New Roman"/>
              </a:rPr>
              <a:t>0.9988 </a:t>
            </a:r>
            <a:endParaRPr lang="en-US">
              <a:solidFill>
                <a:srgbClr val="000000"/>
              </a:solidFill>
              <a:latin typeface="Univers Light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400" b="1">
                <a:solidFill>
                  <a:srgbClr val="000000"/>
                </a:solidFill>
                <a:latin typeface="Times New Roman"/>
                <a:cs typeface="Times New Roman"/>
              </a:rPr>
              <a:t>Manufacturer 2852: </a:t>
            </a:r>
            <a:endParaRPr lang="en-US" b="1">
              <a:solidFill>
                <a:srgbClr val="000000"/>
              </a:solidFill>
              <a:latin typeface="Univers Light"/>
              <a:cs typeface="Times New Roman"/>
            </a:endParaRPr>
          </a:p>
          <a:p>
            <a:pPr marL="742950" lvl="1" indent="-285750" algn="just">
              <a:buFont typeface="Courier New"/>
              <a:buChar char="o"/>
            </a:pPr>
            <a:r>
              <a:rPr lang="en-US" sz="1400" b="1">
                <a:solidFill>
                  <a:srgbClr val="000000"/>
                </a:solidFill>
                <a:latin typeface="Times New Roman"/>
                <a:cs typeface="Times New Roman"/>
              </a:rPr>
              <a:t>Model Equation:</a:t>
            </a:r>
            <a:r>
              <a:rPr lang="en-US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y = 3170.4792 + (2.6668 * num 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household key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(1.7657 *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num  QUANTITY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(-2.2250 *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num  SALES VALUE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(0.4443 *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num  STORE ID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(2.0411 *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num  RETAIL DISC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(-84.9626 *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num  week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(3.6067 * num 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weekly distinct store ids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(5.5410 * num 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weekly coupon redemption rate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(14.5838 * num 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weekly sales growth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(21.9616 * num 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monthly coupon redemption rate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(-30.5708 * num 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monthly sales growth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(544.3997 * num 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quarterly coupon redemption rate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(65.5756 * num 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quarterly sales growth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(-1.1483 * num  age group 1) + (-1.8779 * num  age group 2) + (1.4851 * num  age group 3) + (1.6281 * num  age group 4) + (2.2206 * num  age group 5) + (0.8910 * num  age group 6) + (1.7750 * num  HOMEOWNER DESC 2) + (3.0867 * num  HOMEOWNER DESC 3) + (-0.0651 * num  HOMEOWNER DESC 4) + (-0.6101 * num  HOMEOWNER DESC 5) + (-0.0000 * num  mailer 0) + (12.1075 * num 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mailer A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(-15.8307 * num 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mailer D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(15.0576 * num 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mailer H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(-0.0000 * num  display 2.0) + (0.0000 * num  display 4.0) + (5.5436 * num 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weekly sales market synergy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(-11.5201 * num 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weekly coupon redeemed influence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(-3.6156 * num 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monthly coupon redeemed influence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(412.1219 * num 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quarterly sales coupon influence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(-136.5439 * num 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quarterly coupon redeemed influence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</a:t>
            </a:r>
            <a:endParaRPr lang="en-US" sz="800">
              <a:solidFill>
                <a:srgbClr val="000000"/>
              </a:solidFill>
              <a:latin typeface="Univers Light"/>
              <a:cs typeface="Times New Roman"/>
            </a:endParaRPr>
          </a:p>
          <a:p>
            <a:pPr marL="742950" lvl="1" indent="-285750" algn="just">
              <a:buFont typeface="Courier New"/>
              <a:buChar char="o"/>
            </a:pPr>
            <a:r>
              <a:rPr lang="en-US" sz="1400" b="1">
                <a:solidFill>
                  <a:srgbClr val="000000"/>
                </a:solidFill>
                <a:latin typeface="Times New Roman"/>
                <a:cs typeface="Times New Roman"/>
              </a:rPr>
              <a:t>Mean Squared Error (MSE): </a:t>
            </a:r>
            <a:r>
              <a:rPr lang="en-US" sz="1400">
                <a:solidFill>
                  <a:srgbClr val="000000"/>
                </a:solidFill>
                <a:latin typeface="Times New Roman"/>
                <a:cs typeface="Times New Roman"/>
              </a:rPr>
              <a:t>10098.4208 </a:t>
            </a:r>
            <a:endParaRPr lang="en-US">
              <a:solidFill>
                <a:srgbClr val="000000"/>
              </a:solidFill>
              <a:latin typeface="Univers Light"/>
              <a:cs typeface="Times New Roman"/>
            </a:endParaRPr>
          </a:p>
          <a:p>
            <a:pPr marL="742950" lvl="1" indent="-285750" algn="just">
              <a:buFont typeface="Courier New"/>
              <a:buChar char="o"/>
            </a:pPr>
            <a:r>
              <a:rPr lang="en-US" sz="1400" b="1">
                <a:solidFill>
                  <a:srgbClr val="000000"/>
                </a:solidFill>
                <a:latin typeface="Times New Roman"/>
                <a:cs typeface="Times New Roman"/>
              </a:rPr>
              <a:t>R-squared (R²): </a:t>
            </a:r>
            <a:r>
              <a:rPr lang="en-US" sz="1400">
                <a:solidFill>
                  <a:srgbClr val="000000"/>
                </a:solidFill>
                <a:latin typeface="Times New Roman"/>
                <a:cs typeface="Times New Roman"/>
              </a:rPr>
              <a:t>0.9926 </a:t>
            </a:r>
            <a:endParaRPr lang="en-US">
              <a:solidFill>
                <a:srgbClr val="000000"/>
              </a:solidFill>
              <a:latin typeface="Univers Light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400" b="1">
                <a:solidFill>
                  <a:srgbClr val="000000"/>
                </a:solidFill>
                <a:latin typeface="Times New Roman"/>
                <a:cs typeface="Times New Roman"/>
              </a:rPr>
              <a:t>Manufacturer 2854: </a:t>
            </a:r>
            <a:endParaRPr lang="en-US" b="1">
              <a:solidFill>
                <a:srgbClr val="000000"/>
              </a:solidFill>
              <a:latin typeface="Univers Light"/>
              <a:cs typeface="Times New Roman"/>
            </a:endParaRPr>
          </a:p>
          <a:p>
            <a:pPr marL="742950" lvl="1" indent="-285750" algn="just">
              <a:buFont typeface="Courier New"/>
              <a:buChar char="o"/>
            </a:pPr>
            <a:r>
              <a:rPr lang="en-US" sz="1400" b="1">
                <a:solidFill>
                  <a:srgbClr val="000000"/>
                </a:solidFill>
                <a:latin typeface="Times New Roman"/>
                <a:cs typeface="Times New Roman"/>
              </a:rPr>
              <a:t>Model Equation:</a:t>
            </a:r>
            <a:r>
              <a:rPr lang="en-US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y = 2475.4214 + (0.8009 * num 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household key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(0.3246 *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num  QUANTITY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(-0.5365 *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num  SALES VALUE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(-0.8980 *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num  STORE ID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(0.2872 *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num  RETAIL DISC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(4.7854 *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num  week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(-22.8375 * num 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weekly distinct store ids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(0.4626 * num 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weekly coupon redemption rate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(-8.0336 * num 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weekly sales growth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(29.0863 * num 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monthly coupon redemption rate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(17.8473 * num 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monthly sales growth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(39.1480 * num 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quarterly coupon redemption rate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(48.4410 * num 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quarterly sales growth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(-0.3955 * num  age group 1) + (0.8680 * num  age group 2) + (0.2692 * num  age group 3) + (0.7815 * num  age group 4) + (-0.3712 * num  age group 5) + (3.1293 * num  age group 6) + (0.7906 * num  HOMEOWNER DESC 2) + (2.0000 * num  HOMEOWNER DESC 3) + (0.5796 * num  HOMEOWNER DESC 4) + (-1.0871 * num  HOMEOWNER DESC 5) + (-0.0000 * num  mailer 0) + (8.5006 * num 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mailer A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(0.0000 * num 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mailer D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(0.0000 * num 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mailer H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(-0.0000 * num  display 2.0) + (0.0000 * num  display 4.0) + (23.2569 * num 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weekly sales market synergy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(-1.6913 * num 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weekly coupon redeemed influence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(-58.4977 * num 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monthly coupon redeemed influence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(914.6247 * num 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quarterly sales coupon influence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+ (-195.4430 * num  </a:t>
            </a:r>
            <a:r>
              <a:rPr lang="en-US" sz="800" err="1">
                <a:solidFill>
                  <a:srgbClr val="000000"/>
                </a:solidFill>
                <a:latin typeface="Times New Roman"/>
                <a:cs typeface="Times New Roman"/>
              </a:rPr>
              <a:t>quarterly coupon redeemed influence</a:t>
            </a:r>
            <a:r>
              <a:rPr lang="en-US" sz="800">
                <a:solidFill>
                  <a:srgbClr val="000000"/>
                </a:solidFill>
                <a:latin typeface="Times New Roman"/>
                <a:cs typeface="Times New Roman"/>
              </a:rPr>
              <a:t>) </a:t>
            </a:r>
            <a:endParaRPr lang="en-US" sz="800">
              <a:solidFill>
                <a:srgbClr val="000000"/>
              </a:solidFill>
              <a:latin typeface="Univers Light"/>
              <a:cs typeface="Times New Roman"/>
            </a:endParaRPr>
          </a:p>
          <a:p>
            <a:pPr marL="742950" lvl="1" indent="-285750" algn="just">
              <a:buFont typeface="Courier New"/>
              <a:buChar char="o"/>
            </a:pPr>
            <a:r>
              <a:rPr lang="en-US" sz="1400" b="1">
                <a:solidFill>
                  <a:srgbClr val="000000"/>
                </a:solidFill>
                <a:latin typeface="Times New Roman"/>
                <a:cs typeface="Times New Roman"/>
              </a:rPr>
              <a:t>Mean Squared Error (MSE): </a:t>
            </a:r>
            <a:r>
              <a:rPr lang="en-US" sz="1400">
                <a:solidFill>
                  <a:srgbClr val="000000"/>
                </a:solidFill>
                <a:latin typeface="Times New Roman"/>
                <a:cs typeface="Times New Roman"/>
              </a:rPr>
              <a:t>3201.6282 </a:t>
            </a:r>
            <a:endParaRPr lang="en-US">
              <a:solidFill>
                <a:srgbClr val="000000"/>
              </a:solidFill>
              <a:latin typeface="Univers Light"/>
              <a:cs typeface="Times New Roman"/>
            </a:endParaRPr>
          </a:p>
          <a:p>
            <a:pPr marL="742950" lvl="1" indent="-285750" algn="just">
              <a:buFont typeface="Courier New"/>
              <a:buChar char="o"/>
            </a:pPr>
            <a:r>
              <a:rPr lang="en-US" sz="1400" b="1">
                <a:solidFill>
                  <a:srgbClr val="000000"/>
                </a:solidFill>
                <a:latin typeface="Times New Roman"/>
                <a:cs typeface="Times New Roman"/>
              </a:rPr>
              <a:t>R-squared (R²):</a:t>
            </a:r>
            <a:r>
              <a:rPr lang="en-US" sz="1400">
                <a:solidFill>
                  <a:srgbClr val="000000"/>
                </a:solidFill>
                <a:latin typeface="Times New Roman"/>
                <a:cs typeface="Times New Roman"/>
              </a:rPr>
              <a:t> 0.9942</a:t>
            </a:r>
            <a:endParaRPr lang="en-US"/>
          </a:p>
        </p:txBody>
      </p:sp>
      <p:pic>
        <p:nvPicPr>
          <p:cNvPr id="4" name="Picture 3" descr="dunnhumby (@dunnhumby) / X">
            <a:extLst>
              <a:ext uri="{FF2B5EF4-FFF2-40B4-BE49-F238E27FC236}">
                <a16:creationId xmlns:a16="http://schemas.microsoft.com/office/drawing/2014/main" id="{6EB879B7-544C-96B8-EB45-7C30AEEF4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3293" y="5861995"/>
            <a:ext cx="997626" cy="9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8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A9DF-6E6E-FF99-C095-69A0858DB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7EC1F-CF79-7415-5A72-4B5C67DF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568" y="146195"/>
            <a:ext cx="11069781" cy="718560"/>
          </a:xfrm>
        </p:spPr>
        <p:txBody>
          <a:bodyPr>
            <a:normAutofit/>
          </a:bodyPr>
          <a:lstStyle/>
          <a:p>
            <a:r>
              <a:rPr lang="en-IN"/>
              <a:t>RANDOM FOREST MODEL</a:t>
            </a:r>
            <a:endParaRPr lang="en-US"/>
          </a:p>
        </p:txBody>
      </p:sp>
      <p:pic>
        <p:nvPicPr>
          <p:cNvPr id="4" name="Picture 3" descr="dunnhumby (@dunnhumby) / X">
            <a:extLst>
              <a:ext uri="{FF2B5EF4-FFF2-40B4-BE49-F238E27FC236}">
                <a16:creationId xmlns:a16="http://schemas.microsoft.com/office/drawing/2014/main" id="{6EB879B7-544C-96B8-EB45-7C30AEEF4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3293" y="5861995"/>
            <a:ext cx="997626" cy="99762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F712EF2-B8CE-A34F-02C9-C6C543EBF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39537"/>
              </p:ext>
            </p:extLst>
          </p:nvPr>
        </p:nvGraphicFramePr>
        <p:xfrm>
          <a:off x="309418" y="1653309"/>
          <a:ext cx="3724266" cy="3921148"/>
        </p:xfrm>
        <a:graphic>
          <a:graphicData uri="http://schemas.openxmlformats.org/drawingml/2006/table">
            <a:tbl>
              <a:tblPr bandRow="1">
                <a:tableStyleId>{22838BEF-8BB2-4498-84A7-C5851F593DF1}</a:tableStyleId>
              </a:tblPr>
              <a:tblGrid>
                <a:gridCol w="2664476">
                  <a:extLst>
                    <a:ext uri="{9D8B030D-6E8A-4147-A177-3AD203B41FA5}">
                      <a16:colId xmlns:a16="http://schemas.microsoft.com/office/drawing/2014/main" val="621970071"/>
                    </a:ext>
                  </a:extLst>
                </a:gridCol>
                <a:gridCol w="1059790">
                  <a:extLst>
                    <a:ext uri="{9D8B030D-6E8A-4147-A177-3AD203B41FA5}">
                      <a16:colId xmlns:a16="http://schemas.microsoft.com/office/drawing/2014/main" val="476919029"/>
                    </a:ext>
                  </a:extLst>
                </a:gridCol>
              </a:tblGrid>
              <a:tr h="263548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  <a:latin typeface="Times New Roman"/>
                        </a:rPr>
                        <a:t>Feature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3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  <a:latin typeface="Times New Roman"/>
                        </a:rPr>
                        <a:t>Importance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3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1348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Times New Roman"/>
                        </a:rPr>
                        <a:t>num  </a:t>
                      </a:r>
                      <a:r>
                        <a:rPr lang="en-US" sz="1100" err="1">
                          <a:effectLst/>
                          <a:latin typeface="Times New Roman"/>
                        </a:rPr>
                        <a:t>quarterly sales coupon influence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Times New Roman"/>
                        </a:rPr>
                        <a:t>0.497681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20272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Times New Roman"/>
                        </a:rPr>
                        <a:t>num  </a:t>
                      </a:r>
                      <a:r>
                        <a:rPr lang="en-US" sz="1100" err="1">
                          <a:effectLst/>
                          <a:latin typeface="Times New Roman"/>
                        </a:rPr>
                        <a:t>quarterly coupon redeemed influence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Times New Roman"/>
                        </a:rPr>
                        <a:t>0.270811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1878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Times New Roman"/>
                        </a:rPr>
                        <a:t>num  </a:t>
                      </a:r>
                      <a:r>
                        <a:rPr lang="en-US" sz="1100" err="1">
                          <a:effectLst/>
                          <a:latin typeface="Times New Roman"/>
                        </a:rPr>
                        <a:t>quarterly coupon redemption rate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Times New Roman"/>
                        </a:rPr>
                        <a:t>0.216363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3503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Times New Roman"/>
                        </a:rPr>
                        <a:t>num  </a:t>
                      </a:r>
                      <a:r>
                        <a:rPr lang="en-US" sz="1100" err="1">
                          <a:effectLst/>
                          <a:latin typeface="Times New Roman"/>
                        </a:rPr>
                        <a:t>quarterly sales growth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Times New Roman"/>
                        </a:rPr>
                        <a:t>0.011271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17366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100" err="1">
                          <a:effectLst/>
                          <a:latin typeface="Times New Roman"/>
                        </a:rPr>
                        <a:t>num  week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Times New Roman"/>
                        </a:rPr>
                        <a:t>0.00277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3828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Times New Roman"/>
                        </a:rPr>
                        <a:t>num  </a:t>
                      </a:r>
                      <a:r>
                        <a:rPr lang="en-US" sz="1100" err="1">
                          <a:effectLst/>
                          <a:latin typeface="Times New Roman"/>
                        </a:rPr>
                        <a:t>monthly coupon redemption rate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Times New Roman"/>
                        </a:rPr>
                        <a:t>0.001104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90114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100" err="1">
                          <a:effectLst/>
                          <a:latin typeface="Times New Roman"/>
                        </a:rPr>
                        <a:t>num  RETAIL DISC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Times New Roman"/>
                        </a:rPr>
                        <a:t>1.08E-15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68522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100" err="1">
                          <a:effectLst/>
                          <a:latin typeface="Times New Roman"/>
                        </a:rPr>
                        <a:t>num  STORE ID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Times New Roman"/>
                        </a:rPr>
                        <a:t>1.04E-15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8981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Times New Roman"/>
                        </a:rPr>
                        <a:t>num  </a:t>
                      </a:r>
                      <a:r>
                        <a:rPr lang="en-US" sz="1100" err="1">
                          <a:effectLst/>
                          <a:latin typeface="Times New Roman"/>
                        </a:rPr>
                        <a:t>household key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Times New Roman"/>
                        </a:rPr>
                        <a:t>9.44E-16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1037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100" err="1">
                          <a:effectLst/>
                          <a:latin typeface="Times New Roman"/>
                        </a:rPr>
                        <a:t>num  SALES VALUE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Times New Roman"/>
                        </a:rPr>
                        <a:t>4.90E-16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99363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F55348-B24F-78CA-B597-28E28B84F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175542"/>
              </p:ext>
            </p:extLst>
          </p:nvPr>
        </p:nvGraphicFramePr>
        <p:xfrm>
          <a:off x="4290290" y="1653308"/>
          <a:ext cx="3419484" cy="3909917"/>
        </p:xfrm>
        <a:graphic>
          <a:graphicData uri="http://schemas.openxmlformats.org/drawingml/2006/table">
            <a:tbl>
              <a:tblPr bandRow="1">
                <a:tableStyleId>{22838BEF-8BB2-4498-84A7-C5851F593DF1}</a:tableStyleId>
              </a:tblPr>
              <a:tblGrid>
                <a:gridCol w="2614013">
                  <a:extLst>
                    <a:ext uri="{9D8B030D-6E8A-4147-A177-3AD203B41FA5}">
                      <a16:colId xmlns:a16="http://schemas.microsoft.com/office/drawing/2014/main" val="1823360444"/>
                    </a:ext>
                  </a:extLst>
                </a:gridCol>
                <a:gridCol w="805471">
                  <a:extLst>
                    <a:ext uri="{9D8B030D-6E8A-4147-A177-3AD203B41FA5}">
                      <a16:colId xmlns:a16="http://schemas.microsoft.com/office/drawing/2014/main" val="1365412337"/>
                    </a:ext>
                  </a:extLst>
                </a:gridCol>
              </a:tblGrid>
              <a:tr h="25231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latin typeface="Times New Roman"/>
                        </a:rPr>
                        <a:t>Feature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3B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>
                          <a:latin typeface="Times New Roman"/>
                        </a:rPr>
                        <a:t>Importance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3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43084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>
                          <a:latin typeface="Times New Roman"/>
                        </a:rPr>
                        <a:t>num  </a:t>
                      </a:r>
                      <a:r>
                        <a:rPr lang="en-US" sz="1100" err="1">
                          <a:latin typeface="Times New Roman"/>
                        </a:rPr>
                        <a:t>quarterly sales coupon influence</a:t>
                      </a:r>
                      <a:endParaRPr lang="en-US" sz="1100">
                        <a:latin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Times New Roman"/>
                        </a:rPr>
                        <a:t>0.585957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50239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>
                          <a:latin typeface="Times New Roman"/>
                        </a:rPr>
                        <a:t>num  </a:t>
                      </a:r>
                      <a:r>
                        <a:rPr lang="en-US" sz="1100" err="1">
                          <a:latin typeface="Times New Roman"/>
                        </a:rPr>
                        <a:t>quarterly coupon redeemed influence</a:t>
                      </a:r>
                      <a:endParaRPr lang="en-US" sz="1100">
                        <a:latin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Times New Roman"/>
                        </a:rPr>
                        <a:t>0.302051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834018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>
                          <a:latin typeface="Times New Roman"/>
                        </a:rPr>
                        <a:t>num  </a:t>
                      </a:r>
                      <a:r>
                        <a:rPr lang="en-US" sz="1100" err="1">
                          <a:latin typeface="Times New Roman"/>
                        </a:rPr>
                        <a:t>quarterly sales growth</a:t>
                      </a:r>
                      <a:endParaRPr lang="en-US" sz="1100">
                        <a:latin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Times New Roman"/>
                        </a:rPr>
                        <a:t>0.08887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352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>
                          <a:latin typeface="Times New Roman"/>
                        </a:rPr>
                        <a:t>num  </a:t>
                      </a:r>
                      <a:r>
                        <a:rPr lang="en-US" sz="1100" err="1">
                          <a:latin typeface="Times New Roman"/>
                        </a:rPr>
                        <a:t>quarterly coupon redemption rate</a:t>
                      </a:r>
                      <a:endParaRPr lang="en-US" sz="1100">
                        <a:latin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Times New Roman"/>
                        </a:rPr>
                        <a:t>0.018478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29934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err="1">
                          <a:latin typeface="Times New Roman"/>
                        </a:rPr>
                        <a:t>num  week</a:t>
                      </a:r>
                      <a:endParaRPr lang="en-US" sz="1100">
                        <a:latin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Times New Roman"/>
                        </a:rPr>
                        <a:t>0.004645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9799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>
                          <a:latin typeface="Times New Roman"/>
                        </a:rPr>
                        <a:t>num  </a:t>
                      </a:r>
                      <a:r>
                        <a:rPr lang="en-US" sz="1100" err="1">
                          <a:latin typeface="Times New Roman"/>
                        </a:rPr>
                        <a:t>household key</a:t>
                      </a:r>
                      <a:endParaRPr lang="en-US" sz="1100">
                        <a:latin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Times New Roman"/>
                        </a:rPr>
                        <a:t>3.40E-14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12704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err="1">
                          <a:latin typeface="Times New Roman"/>
                        </a:rPr>
                        <a:t>num  RETAIL DISC</a:t>
                      </a:r>
                      <a:endParaRPr lang="en-US" sz="1100">
                        <a:latin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Times New Roman"/>
                        </a:rPr>
                        <a:t>2.50E-14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5600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err="1">
                          <a:latin typeface="Times New Roman"/>
                        </a:rPr>
                        <a:t>num  SALES VALUE</a:t>
                      </a:r>
                      <a:endParaRPr lang="en-US" sz="1100">
                        <a:latin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Times New Roman"/>
                        </a:rPr>
                        <a:t>1.62E-14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37775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err="1">
                          <a:latin typeface="Times New Roman"/>
                        </a:rPr>
                        <a:t>num  STORE ID</a:t>
                      </a:r>
                      <a:endParaRPr lang="en-US" sz="1100">
                        <a:latin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Times New Roman"/>
                        </a:rPr>
                        <a:t>1.25E-14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8117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>
                          <a:latin typeface="Times New Roman"/>
                        </a:rPr>
                        <a:t>num  </a:t>
                      </a:r>
                      <a:r>
                        <a:rPr lang="en-US" sz="1100" err="1">
                          <a:latin typeface="Times New Roman"/>
                        </a:rPr>
                        <a:t>weekly sales market synergy</a:t>
                      </a:r>
                      <a:endParaRPr lang="en-US" sz="1100">
                        <a:latin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>
                          <a:latin typeface="Times New Roman"/>
                        </a:rPr>
                        <a:t>8.27E-15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41892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6703A44-8F0A-53AE-D8BE-126BC622D1C2}"/>
              </a:ext>
            </a:extLst>
          </p:cNvPr>
          <p:cNvSpPr txBox="1"/>
          <p:nvPr/>
        </p:nvSpPr>
        <p:spPr>
          <a:xfrm>
            <a:off x="307398" y="1233344"/>
            <a:ext cx="38671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Times New Roman"/>
                <a:cs typeface="Times New Roman"/>
              </a:rPr>
              <a:t>FOCAL BRAND 69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B960D2-2FFE-6800-0E6F-DECEEF488415}"/>
              </a:ext>
            </a:extLst>
          </p:cNvPr>
          <p:cNvSpPr txBox="1"/>
          <p:nvPr/>
        </p:nvSpPr>
        <p:spPr>
          <a:xfrm>
            <a:off x="4288270" y="1233343"/>
            <a:ext cx="38671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Times New Roman"/>
                <a:cs typeface="Times New Roman"/>
              </a:rPr>
              <a:t>COMPETITOR BRAND 2852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33C34E7-6464-9111-E65F-5A3BE8A43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437057"/>
              </p:ext>
            </p:extLst>
          </p:nvPr>
        </p:nvGraphicFramePr>
        <p:xfrm>
          <a:off x="7952509" y="1653308"/>
          <a:ext cx="3613244" cy="3920010"/>
        </p:xfrm>
        <a:graphic>
          <a:graphicData uri="http://schemas.openxmlformats.org/drawingml/2006/table">
            <a:tbl>
              <a:tblPr bandRow="1">
                <a:tableStyleId>{22838BEF-8BB2-4498-84A7-C5851F593DF1}</a:tableStyleId>
              </a:tblPr>
              <a:tblGrid>
                <a:gridCol w="2654384">
                  <a:extLst>
                    <a:ext uri="{9D8B030D-6E8A-4147-A177-3AD203B41FA5}">
                      <a16:colId xmlns:a16="http://schemas.microsoft.com/office/drawing/2014/main" val="1688425374"/>
                    </a:ext>
                  </a:extLst>
                </a:gridCol>
                <a:gridCol w="958860">
                  <a:extLst>
                    <a:ext uri="{9D8B030D-6E8A-4147-A177-3AD203B41FA5}">
                      <a16:colId xmlns:a16="http://schemas.microsoft.com/office/drawing/2014/main" val="371957162"/>
                    </a:ext>
                  </a:extLst>
                </a:gridCol>
              </a:tblGrid>
              <a:tr h="2624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Feature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3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Importance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3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63224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num  </a:t>
                      </a:r>
                      <a:r>
                        <a:rPr lang="en-US" sz="110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quarterly coupon redeemed influence</a:t>
                      </a:r>
                      <a:endParaRPr lang="en-US" sz="110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0.571547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841279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num  </a:t>
                      </a:r>
                      <a:r>
                        <a:rPr lang="en-US" sz="110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quarterly sales coupon influence</a:t>
                      </a:r>
                      <a:endParaRPr lang="en-US" sz="110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0.413512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58225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num  </a:t>
                      </a:r>
                      <a:r>
                        <a:rPr lang="en-US" sz="110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quarterly coupon redemption rate</a:t>
                      </a:r>
                      <a:endParaRPr lang="en-US" sz="110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0.006498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40577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num  </a:t>
                      </a:r>
                      <a:r>
                        <a:rPr lang="en-US" sz="110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quarterly sales growth</a:t>
                      </a:r>
                      <a:endParaRPr lang="en-US" sz="110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0.004646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3344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num  week</a:t>
                      </a:r>
                      <a:endParaRPr lang="en-US" sz="110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0.003797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720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num  </a:t>
                      </a:r>
                      <a:r>
                        <a:rPr lang="en-US" sz="110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household key</a:t>
                      </a:r>
                      <a:endParaRPr lang="en-US" sz="110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4.58E-15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631499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num  RETAIL DISC</a:t>
                      </a:r>
                      <a:endParaRPr lang="en-US" sz="110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4.32E-15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93124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num  STORE ID</a:t>
                      </a:r>
                      <a:endParaRPr lang="en-US" sz="110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3.51E-15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4763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num  SALES VALUE</a:t>
                      </a:r>
                      <a:endParaRPr lang="en-US" sz="110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3.25E-15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37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num  </a:t>
                      </a:r>
                      <a:r>
                        <a:rPr lang="en-US" sz="110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weekly sales growth</a:t>
                      </a:r>
                      <a:endParaRPr lang="en-US" sz="110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2.46E-15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87800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83BD8B1-5851-82FA-F92D-628CF4D9C767}"/>
              </a:ext>
            </a:extLst>
          </p:cNvPr>
          <p:cNvSpPr txBox="1"/>
          <p:nvPr/>
        </p:nvSpPr>
        <p:spPr>
          <a:xfrm>
            <a:off x="7950488" y="1233342"/>
            <a:ext cx="38671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Times New Roman"/>
                <a:cs typeface="Times New Roman"/>
              </a:rPr>
              <a:t>COMPETITOR BRAND 2854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98F8C8-AA2F-F2C4-1577-8341327B8B37}"/>
              </a:ext>
            </a:extLst>
          </p:cNvPr>
          <p:cNvSpPr txBox="1"/>
          <p:nvPr/>
        </p:nvSpPr>
        <p:spPr>
          <a:xfrm>
            <a:off x="307398" y="861867"/>
            <a:ext cx="30194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Times New Roman"/>
                <a:cs typeface="Times New Roman"/>
              </a:rPr>
              <a:t>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1203282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4654246F-8623-7F3F-7EFA-15A14DAF0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A4FEE-531F-5B60-A483-91B3EF9DF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957739"/>
            <a:ext cx="4394103" cy="1778906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Plan of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C805D-4347-1484-E786-7779B6E3B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490967"/>
            <a:ext cx="4394103" cy="30093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Exploratory Data Analysis</a:t>
            </a:r>
          </a:p>
          <a:p>
            <a:r>
              <a:rPr lang="en-US">
                <a:latin typeface="Times New Roman"/>
                <a:cs typeface="Times New Roman"/>
              </a:rPr>
              <a:t>Data Preprocessing</a:t>
            </a:r>
          </a:p>
          <a:p>
            <a:r>
              <a:rPr lang="en-US">
                <a:latin typeface="Times New Roman"/>
                <a:cs typeface="Times New Roman"/>
              </a:rPr>
              <a:t>Data Cleaning and Preparation</a:t>
            </a:r>
          </a:p>
          <a:p>
            <a:r>
              <a:rPr lang="en-US">
                <a:latin typeface="Times New Roman"/>
                <a:cs typeface="Times New Roman"/>
              </a:rPr>
              <a:t>Model Execution and Analysis</a:t>
            </a:r>
          </a:p>
          <a:p>
            <a:r>
              <a:rPr lang="en-US">
                <a:latin typeface="Times New Roman"/>
                <a:cs typeface="Times New Roman"/>
              </a:rPr>
              <a:t>Insight Generation</a:t>
            </a:r>
          </a:p>
          <a:p>
            <a:r>
              <a:rPr lang="en-US">
                <a:latin typeface="Times New Roman"/>
                <a:cs typeface="Times New Roman"/>
              </a:rPr>
              <a:t>Conclusion and Recommendations</a:t>
            </a:r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AC4BDE1-4D40-5601-7947-DB5EFE31D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5400" y="953965"/>
            <a:ext cx="4164100" cy="49515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Free illustration: Plan, Do, Act, Check, System - Free Image on Pixabay ...">
            <a:extLst>
              <a:ext uri="{FF2B5EF4-FFF2-40B4-BE49-F238E27FC236}">
                <a16:creationId xmlns:a16="http://schemas.microsoft.com/office/drawing/2014/main" id="{C966D9EF-34B8-8CFD-2CA9-A482119FB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721" y="1758630"/>
            <a:ext cx="4954917" cy="3340740"/>
          </a:xfrm>
          <a:prstGeom prst="rect">
            <a:avLst/>
          </a:prstGeom>
        </p:spPr>
      </p:pic>
      <p:pic>
        <p:nvPicPr>
          <p:cNvPr id="43" name="Picture 42" descr="dunnhumby (@dunnhumby) / X">
            <a:extLst>
              <a:ext uri="{FF2B5EF4-FFF2-40B4-BE49-F238E27FC236}">
                <a16:creationId xmlns:a16="http://schemas.microsoft.com/office/drawing/2014/main" id="{4B496FE6-622C-8BA1-E78C-39482ED83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3293" y="5861995"/>
            <a:ext cx="997626" cy="9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05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FB2B4-857A-F8A8-D988-5ED731F48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D5C30-1B71-ECC9-F062-58789AA5B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780" y="-332203"/>
            <a:ext cx="9601200" cy="1309687"/>
          </a:xfrm>
        </p:spPr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7D1F7-8848-D113-EB51-E60CB85C8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592" y="628887"/>
            <a:ext cx="10178472" cy="542477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IN" b="1">
                <a:latin typeface="Times New Roman"/>
                <a:ea typeface="+mn-lt"/>
                <a:cs typeface="+mn-lt"/>
              </a:rPr>
              <a:t>Why Focus on Primal Beef </a:t>
            </a:r>
            <a:endParaRPr lang="en-IN">
              <a:latin typeface="Times New Roman"/>
              <a:ea typeface="+mn-lt"/>
              <a:cs typeface="Times New Roman"/>
            </a:endParaRPr>
          </a:p>
          <a:p>
            <a:r>
              <a:rPr lang="en-IN">
                <a:latin typeface="Times New Roman"/>
                <a:ea typeface="+mn-lt"/>
                <a:cs typeface="+mn-lt"/>
              </a:rPr>
              <a:t>Primal Beef emerges as a key category with remarkably high sales and substantial promotional campaign activity.</a:t>
            </a:r>
            <a:endParaRPr lang="en-IN">
              <a:latin typeface="Times New Roman"/>
              <a:cs typeface="Times New Roman"/>
            </a:endParaRPr>
          </a:p>
          <a:p>
            <a:pPr>
              <a:buNone/>
            </a:pPr>
            <a:endParaRPr lang="en-IN" b="1">
              <a:latin typeface="Times New Roma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7DE67C-C19F-80D0-1180-B05EA7123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8" y="2118386"/>
            <a:ext cx="5010839" cy="37396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A graph of a number of blue bars&#10;&#10;Description automatically generated">
            <a:extLst>
              <a:ext uri="{FF2B5EF4-FFF2-40B4-BE49-F238E27FC236}">
                <a16:creationId xmlns:a16="http://schemas.microsoft.com/office/drawing/2014/main" id="{20184D20-3201-AD0B-08AC-C87B54493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293" y="2114601"/>
            <a:ext cx="5266761" cy="37481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dunnhumby (@dunnhumby) / X">
            <a:extLst>
              <a:ext uri="{FF2B5EF4-FFF2-40B4-BE49-F238E27FC236}">
                <a16:creationId xmlns:a16="http://schemas.microsoft.com/office/drawing/2014/main" id="{3575C8B4-8753-58A7-F058-D517B420E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3293" y="5861995"/>
            <a:ext cx="997626" cy="9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71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FB2B4-857A-F8A8-D988-5ED731F48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D5C30-1B71-ECC9-F062-58789AA5B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97" y="-319712"/>
            <a:ext cx="9601200" cy="1309687"/>
          </a:xfrm>
        </p:spPr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7D1F7-8848-D113-EB51-E60CB85C8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97" y="661067"/>
            <a:ext cx="10178472" cy="542477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IN" b="1">
                <a:latin typeface="Times New Roman"/>
                <a:ea typeface="+mn-lt"/>
                <a:cs typeface="Times New Roman"/>
              </a:rPr>
              <a:t>Why we chose</a:t>
            </a:r>
            <a:r>
              <a:rPr lang="en-IN" b="1">
                <a:latin typeface="Times New Roman"/>
                <a:ea typeface="+mn-lt"/>
                <a:cs typeface="+mn-lt"/>
              </a:rPr>
              <a:t> Manufacturer 69 as Focal Brand</a:t>
            </a:r>
            <a:endParaRPr lang="en-US" b="1">
              <a:latin typeface="Times New Roman"/>
              <a:ea typeface="+mn-lt"/>
              <a:cs typeface="+mn-lt"/>
            </a:endParaRPr>
          </a:p>
          <a:p>
            <a:r>
              <a:rPr lang="en-IN">
                <a:latin typeface="Times New Roman"/>
                <a:ea typeface="+mn-lt"/>
                <a:cs typeface="Times New Roman"/>
              </a:rPr>
              <a:t>Although Manufacturer 69 excels in overall sales and store presence, it falls short in the Primal Beef market, underperforming in terms of sales, store penetration, and promotional efforts.</a:t>
            </a:r>
            <a:endParaRPr lang="en-IN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IN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IN" b="1">
              <a:latin typeface="Times New Roman"/>
              <a:cs typeface="Times New Roman"/>
            </a:endParaRPr>
          </a:p>
        </p:txBody>
      </p:sp>
      <p:pic>
        <p:nvPicPr>
          <p:cNvPr id="4" name="Picture 3" descr="A graph of a number of blue rectangular objects&#10;&#10;Description automatically generated">
            <a:extLst>
              <a:ext uri="{FF2B5EF4-FFF2-40B4-BE49-F238E27FC236}">
                <a16:creationId xmlns:a16="http://schemas.microsoft.com/office/drawing/2014/main" id="{44F1B8DD-F522-A5EB-23AE-C26861348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587" y="2087125"/>
            <a:ext cx="5187893" cy="37791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A graph of a number of blue squares&#10;&#10;Description automatically generated">
            <a:extLst>
              <a:ext uri="{FF2B5EF4-FFF2-40B4-BE49-F238E27FC236}">
                <a16:creationId xmlns:a16="http://schemas.microsoft.com/office/drawing/2014/main" id="{7B9C4F2F-C12D-BEBD-EF5D-CECC531E8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55" y="2080890"/>
            <a:ext cx="4916511" cy="37867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dunnhumby (@dunnhumby) / X">
            <a:extLst>
              <a:ext uri="{FF2B5EF4-FFF2-40B4-BE49-F238E27FC236}">
                <a16:creationId xmlns:a16="http://schemas.microsoft.com/office/drawing/2014/main" id="{F0EF67FE-A438-94FD-8192-76B224DCC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3293" y="5861995"/>
            <a:ext cx="997626" cy="9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05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FB2B4-857A-F8A8-D988-5ED731F48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D5C30-1B71-ECC9-F062-58789AA5B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89" y="-66594"/>
            <a:ext cx="10950002" cy="1157287"/>
          </a:xfrm>
        </p:spPr>
        <p:txBody>
          <a:bodyPr>
            <a:noAutofit/>
          </a:bodyPr>
          <a:lstStyle/>
          <a:p>
            <a:r>
              <a:rPr lang="en-IN">
                <a:latin typeface="Times New Roman"/>
                <a:cs typeface="Times New Roman"/>
              </a:rPr>
              <a:t>Brand Performance </a:t>
            </a:r>
            <a:r>
              <a:rPr lang="en-IN">
                <a:latin typeface="Times New Roman"/>
                <a:ea typeface="+mj-lt"/>
                <a:cs typeface="+mj-lt"/>
              </a:rPr>
              <a:t>Analysis</a:t>
            </a:r>
            <a:endParaRPr lang="en-IN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7D1F7-8848-D113-EB51-E60CB85C8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0622" y="1156406"/>
            <a:ext cx="4057686" cy="531019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Font typeface="Arial"/>
              <a:buChar char="•"/>
            </a:pPr>
            <a:r>
              <a:rPr lang="en-IN" sz="1600" b="1">
                <a:latin typeface="Times New Roman"/>
                <a:ea typeface="+mn-lt"/>
                <a:cs typeface="+mn-lt"/>
              </a:rPr>
              <a:t>2852 </a:t>
            </a:r>
            <a:r>
              <a:rPr lang="en-IN" sz="1600">
                <a:latin typeface="Times New Roman"/>
                <a:ea typeface="+mn-lt"/>
                <a:cs typeface="+mn-lt"/>
              </a:rPr>
              <a:t>effectively uses aggressive promotional campaigns, driving proportional variations in sales and maintaining strong market dominance.</a:t>
            </a:r>
            <a:endParaRPr lang="en-US" sz="1600">
              <a:latin typeface="Times New Roman"/>
              <a:cs typeface="Times New Roman"/>
            </a:endParaRPr>
          </a:p>
          <a:p>
            <a:pPr algn="just">
              <a:buFont typeface="Arial"/>
            </a:pPr>
            <a:r>
              <a:rPr lang="en-IN" sz="1600" b="1">
                <a:latin typeface="Times New Roman"/>
                <a:ea typeface="+mn-lt"/>
                <a:cs typeface="+mn-lt"/>
              </a:rPr>
              <a:t> 69</a:t>
            </a:r>
            <a:r>
              <a:rPr lang="en-IN" sz="1600">
                <a:latin typeface="Times New Roman"/>
                <a:ea typeface="+mn-lt"/>
                <a:cs typeface="+mn-lt"/>
              </a:rPr>
              <a:t> leveraging its high brand value, sustains consistent sales despite minimal promotional efforts, showcasing resilience and customer loyalty.</a:t>
            </a:r>
          </a:p>
          <a:p>
            <a:pPr algn="just">
              <a:buFont typeface="Arial"/>
            </a:pPr>
            <a:r>
              <a:rPr lang="en-IN" sz="1600" b="1">
                <a:latin typeface="Times New Roman"/>
                <a:ea typeface="+mn-lt"/>
                <a:cs typeface="+mn-lt"/>
              </a:rPr>
              <a:t>2854</a:t>
            </a:r>
            <a:r>
              <a:rPr lang="en-IN" sz="1600">
                <a:latin typeface="Times New Roman"/>
                <a:ea typeface="+mn-lt"/>
                <a:cs typeface="+mn-lt"/>
              </a:rPr>
              <a:t> achieves the strongest coupon influence but relies heavily on short-term, timed coupon spikes, limiting its sales growth and sustainability due to a lack of strategy diversification.</a:t>
            </a:r>
          </a:p>
          <a:p>
            <a:pPr algn="just">
              <a:buFont typeface="Arial"/>
            </a:pPr>
            <a:endParaRPr lang="en-IN" sz="1600">
              <a:latin typeface="Times New Roman"/>
              <a:ea typeface="+mn-lt"/>
              <a:cs typeface="+mn-lt"/>
            </a:endParaRP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831F8F04-E056-E43E-E562-6BA9A4092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93" y="1255070"/>
            <a:ext cx="7279872" cy="4492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dunnhumby (@dunnhumby) / X">
            <a:extLst>
              <a:ext uri="{FF2B5EF4-FFF2-40B4-BE49-F238E27FC236}">
                <a16:creationId xmlns:a16="http://schemas.microsoft.com/office/drawing/2014/main" id="{9626013F-C79F-DEB9-6720-3F40EF057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3293" y="5861995"/>
            <a:ext cx="997626" cy="9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97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8018B-A001-CD21-FDE4-A09A08BA1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9BF89-EE3A-EFE7-A627-9D326799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72" y="-407154"/>
            <a:ext cx="10820400" cy="1576387"/>
          </a:xfrm>
        </p:spPr>
        <p:txBody>
          <a:bodyPr>
            <a:normAutofit/>
          </a:bodyPr>
          <a:lstStyle/>
          <a:p>
            <a:r>
              <a:rPr lang="en-IN">
                <a:latin typeface="Times New Roman"/>
                <a:cs typeface="Times New Roman"/>
              </a:rPr>
              <a:t>Key Insights from Competitor Analysis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B93F8-EE23-5474-F4F2-0494BE35F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272" y="1078996"/>
            <a:ext cx="9601200" cy="52816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en-IN">
                <a:latin typeface="Times New Roman"/>
                <a:cs typeface="Times New Roman"/>
              </a:rPr>
              <a:t>Similar retail prices across competitors suggest similar brand perception.</a:t>
            </a:r>
            <a:endParaRPr lang="en-US"/>
          </a:p>
          <a:p>
            <a:r>
              <a:rPr lang="en-IN">
                <a:latin typeface="Times New Roman"/>
                <a:cs typeface="Times New Roman"/>
              </a:rPr>
              <a:t> Manufacturer 2852 dominates due to lower prices and higher coupon usage.</a:t>
            </a:r>
          </a:p>
          <a:p>
            <a:endParaRPr lang="en-IN">
              <a:latin typeface="Times New Roman"/>
              <a:cs typeface="Times New Roman"/>
            </a:endParaRPr>
          </a:p>
          <a:p>
            <a:endParaRPr lang="en-IN">
              <a:latin typeface="Times New Roman"/>
              <a:cs typeface="Times New Roman"/>
            </a:endParaRPr>
          </a:p>
          <a:p>
            <a:endParaRPr lang="en-IN">
              <a:latin typeface="Times New Roman"/>
              <a:ea typeface="+mn-lt"/>
              <a:cs typeface="Times New Roman"/>
            </a:endParaRPr>
          </a:p>
          <a:p>
            <a:r>
              <a:rPr lang="en-IN">
                <a:latin typeface="Times New Roman"/>
                <a:ea typeface="+mn-lt"/>
                <a:cs typeface="+mn-lt"/>
              </a:rPr>
              <a:t>An analysis of </a:t>
            </a:r>
            <a:r>
              <a:rPr lang="en-IN" b="1">
                <a:latin typeface="Times New Roman"/>
                <a:ea typeface="+mn-lt"/>
                <a:cs typeface="+mn-lt"/>
              </a:rPr>
              <a:t>product consumption by age group</a:t>
            </a:r>
            <a:r>
              <a:rPr lang="en-IN">
                <a:latin typeface="Times New Roman"/>
                <a:ea typeface="+mn-lt"/>
                <a:cs typeface="+mn-lt"/>
              </a:rPr>
              <a:t> revealed that </a:t>
            </a:r>
            <a:r>
              <a:rPr lang="en-IN" b="1">
                <a:latin typeface="Times New Roman"/>
                <a:ea typeface="+mn-lt"/>
                <a:cs typeface="+mn-lt"/>
              </a:rPr>
              <a:t>Age Group 4</a:t>
            </a:r>
            <a:r>
              <a:rPr lang="en-IN">
                <a:latin typeface="Times New Roman"/>
                <a:ea typeface="+mn-lt"/>
                <a:cs typeface="+mn-lt"/>
              </a:rPr>
              <a:t> is the primary consumer of Primal Beef. Since all brands are already targeting this age group, refining consumer targeting based on age won't be required.</a:t>
            </a:r>
            <a:endParaRPr lang="en-IN">
              <a:latin typeface="Times New Roman"/>
              <a:cs typeface="Times New Roman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C48C20-7259-C3D3-3081-DCFD5A8B2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73" y="2063237"/>
            <a:ext cx="6514857" cy="10395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9535B7D-2E0D-1EFC-BDBA-1B366FEC1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6"/>
          <a:stretch/>
        </p:blipFill>
        <p:spPr bwMode="auto">
          <a:xfrm>
            <a:off x="3416675" y="4560714"/>
            <a:ext cx="6590552" cy="10799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dunnhumby (@dunnhumby) / X">
            <a:extLst>
              <a:ext uri="{FF2B5EF4-FFF2-40B4-BE49-F238E27FC236}">
                <a16:creationId xmlns:a16="http://schemas.microsoft.com/office/drawing/2014/main" id="{B5E465C6-93D1-FADF-30AB-A64C3BA37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3293" y="5861995"/>
            <a:ext cx="997626" cy="9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701F6-8374-B10C-50BD-32EBB30C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6BD6B-55D4-97FD-CAED-99C5A879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72" y="-357187"/>
            <a:ext cx="9601200" cy="1309687"/>
          </a:xfrm>
        </p:spPr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DATA CLEANING AND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9F955-41B3-901C-F267-8B7D69123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272" y="954626"/>
            <a:ext cx="4836912" cy="49089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AutoNum type="arabicPeriod"/>
            </a:pPr>
            <a:r>
              <a:rPr lang="en-IN">
                <a:latin typeface="Times New Roman"/>
                <a:cs typeface="Times New Roman"/>
              </a:rPr>
              <a:t>Filtered required data and joined datasets </a:t>
            </a:r>
            <a:r>
              <a:rPr lang="en-IN" b="1">
                <a:latin typeface="Times New Roman"/>
                <a:cs typeface="Times New Roman"/>
              </a:rPr>
              <a:t>using ERD</a:t>
            </a:r>
            <a:r>
              <a:rPr lang="en-IN">
                <a:latin typeface="Times New Roman"/>
                <a:cs typeface="Times New Roman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IN">
                <a:latin typeface="Times New Roman"/>
                <a:cs typeface="Times New Roman"/>
              </a:rPr>
              <a:t>Derived new columns (e.g., week, month, quarter) and calculated aggregations - % sales growth, market share and coupon redemption rates at weekly, monthly and quarterly level to enhance model's prediction ability.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>
                <a:latin typeface="Times New Roman"/>
                <a:cs typeface="Times New Roman"/>
              </a:rPr>
              <a:t>Prepared a final filtered dataset with manufacturers 69, 2852, and 2854.</a:t>
            </a:r>
          </a:p>
        </p:txBody>
      </p:sp>
      <p:pic>
        <p:nvPicPr>
          <p:cNvPr id="6" name="Picture 5" descr="dunnhumby (@dunnhumby) / X">
            <a:extLst>
              <a:ext uri="{FF2B5EF4-FFF2-40B4-BE49-F238E27FC236}">
                <a16:creationId xmlns:a16="http://schemas.microsoft.com/office/drawing/2014/main" id="{412E96C8-AC1F-193E-03E4-0DE51AFCC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3293" y="5861995"/>
            <a:ext cx="997626" cy="9976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E34EB0-F414-B034-C6D2-9E38EE6C6B89}"/>
              </a:ext>
            </a:extLst>
          </p:cNvPr>
          <p:cNvSpPr txBox="1"/>
          <p:nvPr/>
        </p:nvSpPr>
        <p:spPr>
          <a:xfrm>
            <a:off x="7530792" y="5863500"/>
            <a:ext cx="40195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200" b="1">
                <a:latin typeface="Times New Roman"/>
                <a:cs typeface="Times New Roman"/>
              </a:rPr>
              <a:t>Entity Relationship Diagram</a:t>
            </a:r>
            <a:endParaRPr lang="en-US" sz="1100"/>
          </a:p>
        </p:txBody>
      </p:sp>
      <p:pic>
        <p:nvPicPr>
          <p:cNvPr id="8" name="Picture 7" descr="A diagram of a product&#10;&#10;Description automatically generated">
            <a:extLst>
              <a:ext uri="{FF2B5EF4-FFF2-40B4-BE49-F238E27FC236}">
                <a16:creationId xmlns:a16="http://schemas.microsoft.com/office/drawing/2014/main" id="{DEBA3E25-5700-14E0-CF70-B351A0986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897" y="696418"/>
            <a:ext cx="5304403" cy="50490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909550"/>
      </p:ext>
    </p:extLst>
  </p:cSld>
  <p:clrMapOvr>
    <a:masterClrMapping/>
  </p:clrMapOvr>
</p:sld>
</file>

<file path=ppt/theme/theme1.xml><?xml version="1.0" encoding="utf-8"?>
<a:theme xmlns:a="http://schemas.openxmlformats.org/drawingml/2006/main" name="PoiseVTI">
  <a:themeElements>
    <a:clrScheme name="AnalogousFromRegularSeed_2SEEDS">
      <a:dk1>
        <a:srgbClr val="000000"/>
      </a:dk1>
      <a:lt1>
        <a:srgbClr val="FFFFFF"/>
      </a:lt1>
      <a:dk2>
        <a:srgbClr val="32271C"/>
      </a:dk2>
      <a:lt2>
        <a:srgbClr val="F0F2F3"/>
      </a:lt2>
      <a:accent1>
        <a:srgbClr val="D55B17"/>
      </a:accent1>
      <a:accent2>
        <a:srgbClr val="E72935"/>
      </a:accent2>
      <a:accent3>
        <a:srgbClr val="C39F23"/>
      </a:accent3>
      <a:accent4>
        <a:srgbClr val="13B3AD"/>
      </a:accent4>
      <a:accent5>
        <a:srgbClr val="299FE7"/>
      </a:accent5>
      <a:accent6>
        <a:srgbClr val="2247D7"/>
      </a:accent6>
      <a:hlink>
        <a:srgbClr val="3F91BF"/>
      </a:hlink>
      <a:folHlink>
        <a:srgbClr val="7F7F7F"/>
      </a:folHlink>
    </a:clrScheme>
    <a:fontScheme name="Goudy Univers">
      <a:majorFont>
        <a:latin typeface="Goudy Old Style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iseVTI" id="{9843863B-6720-4231-BFE7-E604B355382A}" vid="{6C5B2780-C73E-445D-98DA-9D2BCD7897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33</Slides>
  <Notes>25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PoiseVTI</vt:lpstr>
      <vt:lpstr>MGMT 68700 ai for business decisions Team Project</vt:lpstr>
      <vt:lpstr>Scope and goals</vt:lpstr>
      <vt:lpstr>Key AREAS For Analysis</vt:lpstr>
      <vt:lpstr>Plan of action</vt:lpstr>
      <vt:lpstr>EXPLORATORY DATA ANALYSIs</vt:lpstr>
      <vt:lpstr>EXPLORATORY DATA ANALYSIs</vt:lpstr>
      <vt:lpstr>Brand Performance Analysis</vt:lpstr>
      <vt:lpstr>Key Insights from Competitor Analysis</vt:lpstr>
      <vt:lpstr>DATA CLEANING AND PREPARATION</vt:lpstr>
      <vt:lpstr>DATA PRE-PROCESSING</vt:lpstr>
      <vt:lpstr>DATA PREPROCESSING</vt:lpstr>
      <vt:lpstr>Feature Selection</vt:lpstr>
      <vt:lpstr>Sales prediction models</vt:lpstr>
      <vt:lpstr>SALES PREDICTION MODELS</vt:lpstr>
      <vt:lpstr>PowerPoint Presentation</vt:lpstr>
      <vt:lpstr>PowerPoint Presentation</vt:lpstr>
      <vt:lpstr>PowerPoint Presentation</vt:lpstr>
      <vt:lpstr>CLUSTER analysis</vt:lpstr>
      <vt:lpstr>CLUSTER analysis</vt:lpstr>
      <vt:lpstr>PowerPoint Presentation</vt:lpstr>
      <vt:lpstr>PowerPoint Presentation</vt:lpstr>
      <vt:lpstr>PowerPoint Presentation</vt:lpstr>
      <vt:lpstr>INSIGHTS SUMMARY</vt:lpstr>
      <vt:lpstr>INSIGHTS SUMMARY</vt:lpstr>
      <vt:lpstr>Conclusions and Recommendations</vt:lpstr>
      <vt:lpstr>Conclusions and Recommendations</vt:lpstr>
      <vt:lpstr>Conclusions and Recommendations</vt:lpstr>
      <vt:lpstr>PowerPoint Presentation</vt:lpstr>
      <vt:lpstr>Correlation MAp(before interaction terms)</vt:lpstr>
      <vt:lpstr>Correlation MAp(After interaction terms)</vt:lpstr>
      <vt:lpstr>Transformations applied</vt:lpstr>
      <vt:lpstr>LINEAR REGRESSION MODEL</vt:lpstr>
      <vt:lpstr>RANDOM FOREST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Saquib Hussain</dc:creator>
  <cp:revision>342</cp:revision>
  <dcterms:created xsi:type="dcterms:W3CDTF">2024-12-03T20:48:53Z</dcterms:created>
  <dcterms:modified xsi:type="dcterms:W3CDTF">2024-12-08T23:34:26Z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2024-12-06T17:33:28Z</vt:lpwstr>
  </property>
  <property fmtid="{D5CDD505-2E9C-101B-9397-08002B2CF9AE}" pid="4" name="MSIP_Label_4044bd30-2ed7-4c9d-9d12-46200872a97b_Method">
    <vt:lpwstr>Privileged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8eaf51c6-8d22-4859-8189-7632d129502f</vt:lpwstr>
  </property>
  <property fmtid="{D5CDD505-2E9C-101B-9397-08002B2CF9AE}" pid="8" name="MSIP_Label_4044bd30-2ed7-4c9d-9d12-46200872a97b_ContentBits">
    <vt:lpwstr>0</vt:lpwstr>
  </property>
</Properties>
</file>